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4" r:id="rId4"/>
    <p:sldId id="257" r:id="rId5"/>
    <p:sldId id="258" r:id="rId6"/>
    <p:sldId id="259" r:id="rId7"/>
    <p:sldId id="263" r:id="rId8"/>
    <p:sldId id="262" r:id="rId9"/>
    <p:sldId id="266" r:id="rId10"/>
    <p:sldId id="265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C8413-E102-4CBF-9087-D20BF6CA0C9D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E4EB1-694E-47E6-A8F1-8E14C9A4C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4EB1-694E-47E6-A8F1-8E14C9A4C8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745C-B379-4E4C-A053-2D0FA3408CD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1C7C-5C12-4E1C-A770-8F4AEF67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coins.info/MilitaryEquipment-grav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nelope.uchicago.edu/~grout/encyclopaedia_romana/imperialfora/trajan/column.html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8.jpeg"/><Relationship Id="rId5" Type="http://schemas.openxmlformats.org/officeDocument/2006/relationships/hyperlink" Target="http://penelope.uchicago.edu/Thayer/E/Gazetteer/Places/Europe/Italy/Lazio/Roma/Rome/Trajans_Column/home.html" TargetMode="External"/><Relationship Id="rId4" Type="http://schemas.openxmlformats.org/officeDocument/2006/relationships/hyperlink" Target="http://www.stoa.org/traj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9/CasernesVigileII_planrome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hyperlink" Target="http://en.wikipedia.org/wiki/File:Lorica_Hamat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-colosseum.info/roman-army/roman-army-ranks.htm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-britain.org/places/_min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sciaholiday.com/apt/inglese/principale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/>
              <a:t>Roman Army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http://www.bible-history.com/sketches/ancient/roman-standa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2743200"/>
          </a:xfrm>
          <a:prstGeom prst="rect">
            <a:avLst/>
          </a:prstGeom>
          <a:noFill/>
        </p:spPr>
      </p:pic>
      <p:pic>
        <p:nvPicPr>
          <p:cNvPr id="10246" name="Picture 6" descr="http://api.ning.com/files/2*G0R9LhgpdyHeCs7O6rkaPvjKghJg2m-EjHQQg7Egwxlu4kTtXEsR2wX58uBJpG50XIRA6k5V1I5LTg0rtzAX0NbyPduvFZ/normal_RomanAr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00350" cy="3667125"/>
          </a:xfrm>
          <a:prstGeom prst="rect">
            <a:avLst/>
          </a:prstGeom>
          <a:noFill/>
        </p:spPr>
      </p:pic>
      <p:pic>
        <p:nvPicPr>
          <p:cNvPr id="9218" name="Picture 2" descr="Section of Trajan's Column in Rome, showing the Emperor Trajan before an assembly of his army, cavalry soldiers riding past h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81000"/>
            <a:ext cx="2857500" cy="1905000"/>
          </a:xfrm>
          <a:prstGeom prst="rect">
            <a:avLst/>
          </a:prstGeom>
          <a:noFill/>
        </p:spPr>
      </p:pic>
      <p:pic>
        <p:nvPicPr>
          <p:cNvPr id="9220" name="Picture 4" descr="http://www.purpledesignstudios.com/legion/promo/xslegionrecrui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0996" y="3657600"/>
            <a:ext cx="2563004" cy="3200400"/>
          </a:xfrm>
          <a:prstGeom prst="rect">
            <a:avLst/>
          </a:prstGeom>
          <a:noFill/>
        </p:spPr>
      </p:pic>
      <p:pic>
        <p:nvPicPr>
          <p:cNvPr id="8" name="Picture 2" descr="statue of praetori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810000"/>
            <a:ext cx="1421347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Military Monuments</a:t>
            </a:r>
            <a:endParaRPr lang="en-US" b="1" dirty="0"/>
          </a:p>
        </p:txBody>
      </p:sp>
      <p:pic>
        <p:nvPicPr>
          <p:cNvPr id="25602" name="Picture 2" descr="http://www.vroma.org/images/mcmanus_images/caeli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476625" cy="487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(The first two lines record the names of Marcus </a:t>
            </a:r>
            <a:r>
              <a:rPr lang="en-US" dirty="0" err="1" smtClean="0"/>
              <a:t>Caelius</a:t>
            </a:r>
            <a:r>
              <a:rPr lang="en-US" dirty="0" smtClean="0"/>
              <a:t>' freedmen, Marcus </a:t>
            </a:r>
            <a:r>
              <a:rPr lang="en-US" dirty="0" err="1" smtClean="0"/>
              <a:t>Caelius</a:t>
            </a:r>
            <a:r>
              <a:rPr lang="en-US" dirty="0" smtClean="0"/>
              <a:t> </a:t>
            </a:r>
            <a:r>
              <a:rPr lang="en-US" dirty="0" err="1" smtClean="0"/>
              <a:t>Privatus</a:t>
            </a:r>
            <a:r>
              <a:rPr lang="en-US" dirty="0" smtClean="0"/>
              <a:t> and Marcus </a:t>
            </a:r>
            <a:r>
              <a:rPr lang="en-US" dirty="0" err="1" smtClean="0"/>
              <a:t>Caelius</a:t>
            </a:r>
            <a:r>
              <a:rPr lang="en-US" dirty="0" smtClean="0"/>
              <a:t> </a:t>
            </a:r>
            <a:r>
              <a:rPr lang="en-US" dirty="0" err="1" smtClean="0"/>
              <a:t>Thiaminus</a:t>
            </a:r>
            <a:r>
              <a:rPr lang="en-US" dirty="0" smtClean="0"/>
              <a:t>) To Marcus </a:t>
            </a:r>
            <a:r>
              <a:rPr lang="en-US" dirty="0" err="1" smtClean="0"/>
              <a:t>Caelius</a:t>
            </a:r>
            <a:r>
              <a:rPr lang="en-US" dirty="0" smtClean="0"/>
              <a:t>, son of Titus, of the voting tribe </a:t>
            </a:r>
            <a:r>
              <a:rPr lang="en-US" dirty="0" err="1" smtClean="0"/>
              <a:t>Lemonia</a:t>
            </a:r>
            <a:r>
              <a:rPr lang="en-US" dirty="0" smtClean="0"/>
              <a:t>, from </a:t>
            </a:r>
            <a:r>
              <a:rPr lang="en-US" dirty="0" err="1" smtClean="0"/>
              <a:t>Bononia</a:t>
            </a:r>
            <a:r>
              <a:rPr lang="en-US" dirty="0" smtClean="0"/>
              <a:t>, first centurion of the eighteenth legion. At the age of 53 he fell in the Varian War, the bones (of his freedmen) may be interred here. His brother </a:t>
            </a:r>
            <a:r>
              <a:rPr lang="en-US" dirty="0" err="1" smtClean="0"/>
              <a:t>Caelius</a:t>
            </a:r>
            <a:r>
              <a:rPr lang="en-US" dirty="0" smtClean="0"/>
              <a:t>, son of Titus, of the tribe </a:t>
            </a:r>
            <a:r>
              <a:rPr lang="en-US" dirty="0" err="1" smtClean="0"/>
              <a:t>Lemonia</a:t>
            </a:r>
            <a:r>
              <a:rPr lang="en-US" dirty="0" smtClean="0"/>
              <a:t>, erected (this tombstone)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1676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M(</a:t>
            </a:r>
            <a:r>
              <a:rPr lang="en-US" dirty="0" err="1" smtClean="0"/>
              <a:t>arcus</a:t>
            </a:r>
            <a:r>
              <a:rPr lang="en-US" dirty="0" smtClean="0"/>
              <a:t>) </a:t>
            </a:r>
            <a:r>
              <a:rPr lang="en-US" dirty="0" err="1" smtClean="0"/>
              <a:t>Caelius</a:t>
            </a:r>
            <a:r>
              <a:rPr lang="en-US" dirty="0" smtClean="0"/>
              <a:t> M(</a:t>
            </a:r>
            <a:r>
              <a:rPr lang="en-US" dirty="0" err="1" smtClean="0"/>
              <a:t>arci</a:t>
            </a:r>
            <a:r>
              <a:rPr lang="en-US" dirty="0" smtClean="0"/>
              <a:t>) l(</a:t>
            </a:r>
            <a:r>
              <a:rPr lang="en-US" dirty="0" err="1" smtClean="0"/>
              <a:t>ibertus</a:t>
            </a:r>
            <a:r>
              <a:rPr lang="en-US" dirty="0" smtClean="0"/>
              <a:t>) </a:t>
            </a:r>
            <a:r>
              <a:rPr lang="en-US" dirty="0" err="1" smtClean="0"/>
              <a:t>Privatus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M(</a:t>
            </a:r>
            <a:r>
              <a:rPr lang="en-US" dirty="0" err="1" smtClean="0"/>
              <a:t>arcus</a:t>
            </a:r>
            <a:r>
              <a:rPr lang="en-US" dirty="0" smtClean="0"/>
              <a:t>) </a:t>
            </a:r>
            <a:r>
              <a:rPr lang="en-US" dirty="0" err="1" smtClean="0"/>
              <a:t>Caelius</a:t>
            </a:r>
            <a:r>
              <a:rPr lang="en-US" dirty="0" smtClean="0"/>
              <a:t> M(</a:t>
            </a:r>
            <a:r>
              <a:rPr lang="en-US" dirty="0" err="1" smtClean="0"/>
              <a:t>arci</a:t>
            </a:r>
            <a:r>
              <a:rPr lang="en-US" dirty="0" smtClean="0"/>
              <a:t>) l(</a:t>
            </a:r>
            <a:r>
              <a:rPr lang="en-US" dirty="0" err="1" smtClean="0"/>
              <a:t>ibertus</a:t>
            </a:r>
            <a:r>
              <a:rPr lang="en-US" dirty="0" smtClean="0"/>
              <a:t>) </a:t>
            </a:r>
            <a:r>
              <a:rPr lang="en-US" dirty="0" err="1" smtClean="0"/>
              <a:t>Thiaminus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M(</a:t>
            </a:r>
            <a:r>
              <a:rPr lang="en-US" dirty="0" err="1" smtClean="0"/>
              <a:t>arco</a:t>
            </a:r>
            <a:r>
              <a:rPr lang="en-US" dirty="0" smtClean="0"/>
              <a:t>) </a:t>
            </a:r>
            <a:r>
              <a:rPr lang="en-US" dirty="0" err="1" smtClean="0"/>
              <a:t>Caelio</a:t>
            </a:r>
            <a:r>
              <a:rPr lang="en-US" dirty="0" smtClean="0"/>
              <a:t> T(</a:t>
            </a:r>
            <a:r>
              <a:rPr lang="en-US" dirty="0" err="1" smtClean="0"/>
              <a:t>iti</a:t>
            </a:r>
            <a:r>
              <a:rPr lang="en-US" dirty="0" smtClean="0"/>
              <a:t>) f(</a:t>
            </a:r>
            <a:r>
              <a:rPr lang="en-US" dirty="0" err="1" smtClean="0"/>
              <a:t>ilio</a:t>
            </a:r>
            <a:r>
              <a:rPr lang="en-US" dirty="0" smtClean="0"/>
              <a:t>) </a:t>
            </a:r>
            <a:r>
              <a:rPr lang="en-US" dirty="0" err="1" smtClean="0"/>
              <a:t>Lem</a:t>
            </a:r>
            <a:r>
              <a:rPr lang="en-US" dirty="0" smtClean="0"/>
              <a:t>(</a:t>
            </a:r>
            <a:r>
              <a:rPr lang="en-US" dirty="0" err="1" smtClean="0"/>
              <a:t>onia</a:t>
            </a:r>
            <a:r>
              <a:rPr lang="en-US" dirty="0" smtClean="0"/>
              <a:t>) Bon(</a:t>
            </a:r>
            <a:r>
              <a:rPr lang="en-US" dirty="0" err="1" smtClean="0"/>
              <a:t>onia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centurioni</a:t>
            </a:r>
            <a:r>
              <a:rPr lang="en-US" dirty="0" smtClean="0"/>
              <a:t>) leg(</a:t>
            </a:r>
            <a:r>
              <a:rPr lang="en-US" dirty="0" err="1" smtClean="0"/>
              <a:t>ionis</a:t>
            </a:r>
            <a:r>
              <a:rPr lang="en-US" dirty="0" smtClean="0"/>
              <a:t>) XIIX </a:t>
            </a:r>
            <a:r>
              <a:rPr lang="en-US" dirty="0" err="1" smtClean="0"/>
              <a:t>ann</a:t>
            </a:r>
            <a:r>
              <a:rPr lang="en-US" dirty="0" smtClean="0"/>
              <a:t>(</a:t>
            </a:r>
            <a:r>
              <a:rPr lang="en-US" dirty="0" err="1" smtClean="0"/>
              <a:t>orum</a:t>
            </a:r>
            <a:r>
              <a:rPr lang="en-US" dirty="0" smtClean="0"/>
              <a:t>) </a:t>
            </a:r>
            <a:r>
              <a:rPr lang="en-US" dirty="0" smtClean="0"/>
              <a:t>LIII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ce</a:t>
            </a:r>
            <a:r>
              <a:rPr lang="en-US" dirty="0" smtClean="0"/>
              <a:t>]</a:t>
            </a:r>
            <a:r>
              <a:rPr lang="en-US" dirty="0" err="1" smtClean="0"/>
              <a:t>cidit</a:t>
            </a:r>
            <a:r>
              <a:rPr lang="en-US" dirty="0" smtClean="0"/>
              <a:t> </a:t>
            </a:r>
            <a:r>
              <a:rPr lang="en-US" dirty="0" err="1" smtClean="0"/>
              <a:t>bello</a:t>
            </a:r>
            <a:r>
              <a:rPr lang="en-US" dirty="0" smtClean="0"/>
              <a:t> </a:t>
            </a:r>
            <a:r>
              <a:rPr lang="en-US" dirty="0" err="1" smtClean="0"/>
              <a:t>Variano</a:t>
            </a:r>
            <a:r>
              <a:rPr lang="en-US" dirty="0" smtClean="0"/>
              <a:t> </a:t>
            </a:r>
            <a:r>
              <a:rPr lang="en-US" dirty="0" err="1" smtClean="0"/>
              <a:t>ossa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r>
              <a:rPr lang="en-US" dirty="0" err="1" smtClean="0"/>
              <a:t>nferre</a:t>
            </a:r>
            <a:r>
              <a:rPr lang="en-US" dirty="0" smtClean="0"/>
              <a:t> </a:t>
            </a:r>
            <a:r>
              <a:rPr lang="en-US" dirty="0" err="1" smtClean="0"/>
              <a:t>licebit</a:t>
            </a:r>
            <a:r>
              <a:rPr lang="en-US" dirty="0" smtClean="0"/>
              <a:t> p(</a:t>
            </a:r>
            <a:r>
              <a:rPr lang="en-US" dirty="0" err="1" smtClean="0"/>
              <a:t>onendum</a:t>
            </a:r>
            <a:r>
              <a:rPr lang="en-US" dirty="0" smtClean="0"/>
              <a:t>) c(</a:t>
            </a:r>
            <a:r>
              <a:rPr lang="en-US" dirty="0" err="1" smtClean="0"/>
              <a:t>uravit</a:t>
            </a:r>
            <a:r>
              <a:rPr lang="en-US" dirty="0" smtClean="0"/>
              <a:t>) </a:t>
            </a:r>
            <a:r>
              <a:rPr lang="en-US" dirty="0" err="1" smtClean="0"/>
              <a:t>Aelius</a:t>
            </a:r>
            <a:r>
              <a:rPr lang="en-US" dirty="0" smtClean="0"/>
              <a:t> T(</a:t>
            </a:r>
            <a:r>
              <a:rPr lang="en-US" dirty="0" err="1" smtClean="0"/>
              <a:t>iti</a:t>
            </a:r>
            <a:r>
              <a:rPr lang="en-US" dirty="0" smtClean="0"/>
              <a:t>) F(</a:t>
            </a:r>
            <a:r>
              <a:rPr lang="en-US" dirty="0" err="1" smtClean="0"/>
              <a:t>ilius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Lem</a:t>
            </a:r>
            <a:r>
              <a:rPr lang="en-US" dirty="0" smtClean="0"/>
              <a:t>(</a:t>
            </a:r>
            <a:r>
              <a:rPr lang="en-US" dirty="0" err="1" smtClean="0"/>
              <a:t>onia</a:t>
            </a:r>
            <a:r>
              <a:rPr lang="en-US" dirty="0" smtClean="0"/>
              <a:t>) </a:t>
            </a:r>
            <a:r>
              <a:rPr lang="en-US" dirty="0" err="1" smtClean="0"/>
              <a:t>frater</a:t>
            </a:r>
            <a:r>
              <a:rPr lang="en-US" dirty="0" smtClean="0"/>
              <a:t> </a:t>
            </a:r>
            <a:r>
              <a:rPr lang="en-US" dirty="0" err="1" smtClean="0"/>
              <a:t>fecit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Trajan’s Column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334000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smtClean="0">
                <a:hlinkClick r:id="rId4"/>
              </a:rPr>
              <a:t>www.stoa.org/trajan</a:t>
            </a:r>
            <a:r>
              <a:rPr lang="en-US" smtClean="0">
                <a:hlinkClick r:id="rId4"/>
              </a:rPr>
              <a:t>/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penelope.uchicago.edu/Thayer/E/Gazetteer/Places/Europe/Italy/Lazio/Roma/Rome/Trajans_Column/home.html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olum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524000"/>
            <a:ext cx="5486400" cy="3657600"/>
          </a:xfrm>
          <a:prstGeom prst="rect">
            <a:avLst/>
          </a:prstGeom>
        </p:spPr>
      </p:pic>
      <p:pic>
        <p:nvPicPr>
          <p:cNvPr id="3074" name="Picture 2" descr="Trajan's Column, Ro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52400"/>
            <a:ext cx="1538243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Free-born citizen, 17-46</a:t>
            </a:r>
          </a:p>
          <a:p>
            <a:r>
              <a:rPr lang="en-US" dirty="0" err="1" smtClean="0"/>
              <a:t>Auxilia</a:t>
            </a:r>
            <a:r>
              <a:rPr lang="en-US" dirty="0" smtClean="0"/>
              <a:t> (native forces)</a:t>
            </a:r>
          </a:p>
          <a:p>
            <a:r>
              <a:rPr lang="en-US" dirty="0" smtClean="0"/>
              <a:t>Praetorian guard (emperor’s body guards)</a:t>
            </a:r>
          </a:p>
          <a:p>
            <a:r>
              <a:rPr lang="en-US" dirty="0" err="1" smtClean="0"/>
              <a:t>Cohortes</a:t>
            </a:r>
            <a:r>
              <a:rPr lang="en-US" dirty="0" smtClean="0"/>
              <a:t> </a:t>
            </a:r>
            <a:r>
              <a:rPr lang="en-US" dirty="0" err="1" smtClean="0"/>
              <a:t>Urbani</a:t>
            </a:r>
            <a:r>
              <a:rPr lang="en-US" dirty="0" smtClean="0"/>
              <a:t> (police), led by </a:t>
            </a:r>
            <a:r>
              <a:rPr lang="en-US" dirty="0" err="1" smtClean="0"/>
              <a:t>praefectus</a:t>
            </a:r>
            <a:r>
              <a:rPr lang="en-US" dirty="0" smtClean="0"/>
              <a:t> </a:t>
            </a:r>
            <a:r>
              <a:rPr lang="en-US" dirty="0" err="1" smtClean="0"/>
              <a:t>urbi</a:t>
            </a:r>
            <a:r>
              <a:rPr lang="en-US" dirty="0" smtClean="0"/>
              <a:t> (senatorial rank)</a:t>
            </a:r>
          </a:p>
          <a:p>
            <a:r>
              <a:rPr lang="en-US" dirty="0" err="1" smtClean="0"/>
              <a:t>Vigiles</a:t>
            </a:r>
            <a:r>
              <a:rPr lang="en-US" dirty="0" smtClean="0"/>
              <a:t> (fire brigade and night watch) led by </a:t>
            </a:r>
            <a:r>
              <a:rPr lang="en-US" dirty="0" err="1" smtClean="0"/>
              <a:t>praefectus</a:t>
            </a:r>
            <a:r>
              <a:rPr lang="en-US" dirty="0" smtClean="0"/>
              <a:t> </a:t>
            </a:r>
            <a:r>
              <a:rPr lang="en-US" dirty="0" err="1" smtClean="0"/>
              <a:t>vigilium</a:t>
            </a:r>
            <a:r>
              <a:rPr lang="en-US" dirty="0" smtClean="0"/>
              <a:t> (equestrian)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7 cohorts</a:t>
            </a:r>
            <a:endParaRPr lang="en-US" dirty="0" smtClean="0"/>
          </a:p>
        </p:txBody>
      </p:sp>
      <p:pic>
        <p:nvPicPr>
          <p:cNvPr id="4" name="Picture 2" descr="statue of praetor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85800"/>
            <a:ext cx="1421347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Fichier:CasernesVigileII planrom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"/>
            <a:ext cx="7162800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Conturbium</a:t>
            </a:r>
            <a:r>
              <a:rPr lang="en-US" dirty="0" smtClean="0"/>
              <a:t> (tent of 8 men)</a:t>
            </a:r>
          </a:p>
          <a:p>
            <a:r>
              <a:rPr lang="en-US" dirty="0" err="1" smtClean="0"/>
              <a:t>Centuria</a:t>
            </a:r>
            <a:r>
              <a:rPr lang="en-US" dirty="0" smtClean="0"/>
              <a:t> = 10 </a:t>
            </a:r>
            <a:r>
              <a:rPr lang="en-US" dirty="0" err="1" smtClean="0"/>
              <a:t>conturbia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led by a centurion</a:t>
            </a:r>
          </a:p>
          <a:p>
            <a:r>
              <a:rPr lang="en-US" dirty="0" smtClean="0"/>
              <a:t>Cohort = 6 Centuries</a:t>
            </a:r>
          </a:p>
          <a:p>
            <a:r>
              <a:rPr lang="en-US" dirty="0" err="1" smtClean="0"/>
              <a:t>Legio</a:t>
            </a:r>
            <a:r>
              <a:rPr lang="en-US" dirty="0" smtClean="0"/>
              <a:t> = 10 </a:t>
            </a:r>
            <a:r>
              <a:rPr lang="en-US" dirty="0" smtClean="0"/>
              <a:t>centuries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led by a </a:t>
            </a:r>
            <a:r>
              <a:rPr lang="en-US" dirty="0" err="1" smtClean="0"/>
              <a:t>legatus</a:t>
            </a:r>
            <a:endParaRPr lang="en-US" dirty="0" smtClean="0"/>
          </a:p>
          <a:p>
            <a:r>
              <a:rPr lang="en-US" dirty="0" smtClean="0"/>
              <a:t>Several legions led by an imperator (general)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0 legions in the time of Augustus</a:t>
            </a:r>
          </a:p>
          <a:p>
            <a:endParaRPr lang="en-US" dirty="0"/>
          </a:p>
        </p:txBody>
      </p:sp>
      <p:pic>
        <p:nvPicPr>
          <p:cNvPr id="5" name="Picture 4" descr="http://www.ordersofbattle.darkscape.net/site/maps/historical/roman_legions_organization.jpg"/>
          <p:cNvPicPr>
            <a:picLocks noChangeAspect="1" noChangeArrowheads="1"/>
          </p:cNvPicPr>
          <p:nvPr/>
        </p:nvPicPr>
        <p:blipFill>
          <a:blip r:embed="rId3"/>
          <a:srcRect l="49421" t="49686" r="22807"/>
          <a:stretch>
            <a:fillRect/>
          </a:stretch>
        </p:blipFill>
        <p:spPr bwMode="auto">
          <a:xfrm>
            <a:off x="6400800" y="533400"/>
            <a:ext cx="2362200" cy="330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Lorica</a:t>
            </a:r>
            <a:r>
              <a:rPr lang="en-US" dirty="0" smtClean="0"/>
              <a:t> (chainmail or cuirass)</a:t>
            </a:r>
          </a:p>
          <a:p>
            <a:r>
              <a:rPr lang="en-US" dirty="0" err="1" smtClean="0"/>
              <a:t>Gladius</a:t>
            </a:r>
            <a:r>
              <a:rPr lang="en-US" dirty="0" smtClean="0"/>
              <a:t> (short sword)</a:t>
            </a:r>
          </a:p>
          <a:p>
            <a:r>
              <a:rPr lang="en-US" dirty="0" err="1" smtClean="0"/>
              <a:t>Pugio</a:t>
            </a:r>
            <a:r>
              <a:rPr lang="en-US" dirty="0" smtClean="0"/>
              <a:t> (small dagger)</a:t>
            </a:r>
          </a:p>
          <a:p>
            <a:r>
              <a:rPr lang="en-US" dirty="0" err="1" smtClean="0"/>
              <a:t>Hasta</a:t>
            </a:r>
            <a:r>
              <a:rPr lang="en-US" dirty="0" smtClean="0"/>
              <a:t> (thrusting spear, two)</a:t>
            </a:r>
          </a:p>
          <a:p>
            <a:r>
              <a:rPr lang="en-US" dirty="0" err="1" smtClean="0"/>
              <a:t>Scutum</a:t>
            </a:r>
            <a:r>
              <a:rPr lang="en-US" dirty="0" smtClean="0"/>
              <a:t> (rectangular shield)</a:t>
            </a:r>
          </a:p>
          <a:p>
            <a:r>
              <a:rPr lang="en-US" dirty="0" err="1" smtClean="0"/>
              <a:t>Galea</a:t>
            </a:r>
            <a:r>
              <a:rPr lang="en-US" dirty="0" smtClean="0"/>
              <a:t> (helmet)</a:t>
            </a:r>
          </a:p>
          <a:p>
            <a:r>
              <a:rPr lang="en-US" dirty="0" err="1" smtClean="0"/>
              <a:t>Leggins</a:t>
            </a:r>
            <a:r>
              <a:rPr lang="en-US" dirty="0" smtClean="0"/>
              <a:t> or greaves</a:t>
            </a:r>
          </a:p>
          <a:p>
            <a:r>
              <a:rPr lang="en-US" dirty="0" smtClean="0"/>
              <a:t>Apron</a:t>
            </a:r>
          </a:p>
          <a:p>
            <a:r>
              <a:rPr lang="en-US" dirty="0" smtClean="0"/>
              <a:t>Caligula (marching sandals)</a:t>
            </a:r>
          </a:p>
          <a:p>
            <a:r>
              <a:rPr lang="en-US" dirty="0" smtClean="0"/>
              <a:t>Woolen tunic</a:t>
            </a:r>
          </a:p>
          <a:p>
            <a:r>
              <a:rPr lang="en-US" dirty="0" err="1" smtClean="0"/>
              <a:t>Cingulum</a:t>
            </a:r>
            <a:r>
              <a:rPr lang="en-US" dirty="0" smtClean="0"/>
              <a:t> (belt)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thumb/6/68/Lorica_Hamata.jpg/180px-Lorica_Hamat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371600"/>
            <a:ext cx="3644102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err="1" smtClean="0"/>
              <a:t>Signifer</a:t>
            </a:r>
            <a:r>
              <a:rPr lang="en-US" dirty="0" smtClean="0"/>
              <a:t> (standard bearer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Velite</a:t>
            </a:r>
            <a:r>
              <a:rPr lang="en-US" dirty="0" smtClean="0"/>
              <a:t> (light infantry</a:t>
            </a:r>
          </a:p>
          <a:p>
            <a:r>
              <a:rPr lang="en-US" dirty="0" err="1" smtClean="0"/>
              <a:t>Conicen</a:t>
            </a:r>
            <a:endParaRPr lang="en-US" dirty="0"/>
          </a:p>
        </p:txBody>
      </p:sp>
      <p:pic>
        <p:nvPicPr>
          <p:cNvPr id="6146" name="Picture 2" descr="http://dismanibus156.files.wordpress.com/2008/02/standardbear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0"/>
            <a:ext cx="3476625" cy="3028950"/>
          </a:xfrm>
          <a:prstGeom prst="rect">
            <a:avLst/>
          </a:prstGeom>
          <a:noFill/>
        </p:spPr>
      </p:pic>
      <p:pic>
        <p:nvPicPr>
          <p:cNvPr id="5122" name="Picture 2" descr="http://www.galeon.com/satrapa1/vel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191000"/>
            <a:ext cx="2857500" cy="2476500"/>
          </a:xfrm>
          <a:prstGeom prst="rect">
            <a:avLst/>
          </a:prstGeom>
          <a:noFill/>
        </p:spPr>
      </p:pic>
      <p:pic>
        <p:nvPicPr>
          <p:cNvPr id="5124" name="Picture 4" descr="http://www.ordersofbattle.darkscape.net/site/maps/historical/roman_legions_organization.jpg"/>
          <p:cNvPicPr>
            <a:picLocks noChangeAspect="1" noChangeArrowheads="1"/>
          </p:cNvPicPr>
          <p:nvPr/>
        </p:nvPicPr>
        <p:blipFill>
          <a:blip r:embed="rId6"/>
          <a:srcRect l="49421" t="49686" r="3098"/>
          <a:stretch>
            <a:fillRect/>
          </a:stretch>
        </p:blipFill>
        <p:spPr bwMode="auto">
          <a:xfrm>
            <a:off x="0" y="3556000"/>
            <a:ext cx="4038600" cy="3302000"/>
          </a:xfrm>
          <a:prstGeom prst="rect">
            <a:avLst/>
          </a:prstGeom>
          <a:noFill/>
        </p:spPr>
      </p:pic>
      <p:pic>
        <p:nvPicPr>
          <p:cNvPr id="5126" name="Picture 6" descr="http://www.vroma.org/images/mcmanus_images/cornic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200400"/>
            <a:ext cx="1589219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Roman Camp</a:t>
            </a:r>
            <a:endParaRPr lang="en-US" dirty="0"/>
          </a:p>
        </p:txBody>
      </p:sp>
      <p:pic>
        <p:nvPicPr>
          <p:cNvPr id="1026" name="Picture 2" descr="http://www.stoa.org/trajan/images/hi/2.49.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3200400"/>
          </a:xfrm>
          <a:prstGeom prst="rect">
            <a:avLst/>
          </a:prstGeom>
          <a:noFill/>
        </p:spPr>
      </p:pic>
      <p:pic>
        <p:nvPicPr>
          <p:cNvPr id="1028" name="Picture 4" descr="http://www.roman-britain.org/places/images/_roman_cam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4076700" cy="4895850"/>
          </a:xfrm>
          <a:prstGeom prst="rect">
            <a:avLst/>
          </a:prstGeom>
          <a:noFill/>
        </p:spPr>
      </p:pic>
      <p:pic>
        <p:nvPicPr>
          <p:cNvPr id="1030" name="Picture 6" descr="http://www.dl.ket.org/latin3/stories/ch_info/images/castra_bi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9821" y="3200400"/>
            <a:ext cx="5004179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of a Soldier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Enlistment between 17 and 23</a:t>
            </a:r>
          </a:p>
          <a:p>
            <a:r>
              <a:rPr lang="en-US" dirty="0" smtClean="0"/>
              <a:t>16 </a:t>
            </a:r>
            <a:r>
              <a:rPr lang="en-US" dirty="0" smtClean="0"/>
              <a:t>years enlistment (20 for retirement bonus)</a:t>
            </a:r>
          </a:p>
          <a:p>
            <a:r>
              <a:rPr lang="en-US" dirty="0" smtClean="0"/>
              <a:t>Stipendium (living allowance) + plunder</a:t>
            </a:r>
          </a:p>
          <a:p>
            <a:r>
              <a:rPr lang="en-US" dirty="0" smtClean="0"/>
              <a:t>No (legal) marriage until 197 A.D.</a:t>
            </a:r>
          </a:p>
          <a:p>
            <a:endParaRPr lang="en-US" dirty="0"/>
          </a:p>
        </p:txBody>
      </p:sp>
      <p:pic>
        <p:nvPicPr>
          <p:cNvPr id="2052" name="Picture 4" descr="Roman Stone 2 - To the spirits of the departed and to Publius Rustius Crescen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124200"/>
            <a:ext cx="2857500" cy="23431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91000" y="3124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D:M P:RVSTO</a:t>
            </a:r>
          </a:p>
          <a:p>
            <a:r>
              <a:rPr lang="en-US" b="1" dirty="0" smtClean="0"/>
              <a:t>FABIA:CRESCEN:BRIX</a:t>
            </a:r>
          </a:p>
          <a:p>
            <a:r>
              <a:rPr lang="en-US" b="1" dirty="0" smtClean="0"/>
              <a:t>MIL:LEG </a:t>
            </a:r>
            <a:r>
              <a:rPr lang="en-US" b="1" dirty="0" smtClean="0"/>
              <a:t>XX VV </a:t>
            </a:r>
            <a:endParaRPr lang="en-US" b="1" dirty="0" smtClean="0"/>
          </a:p>
          <a:p>
            <a:r>
              <a:rPr lang="en-US" b="1" dirty="0" smtClean="0"/>
              <a:t>AN </a:t>
            </a:r>
            <a:r>
              <a:rPr lang="en-US" b="1" dirty="0" smtClean="0"/>
              <a:t>XXX STIP X </a:t>
            </a:r>
            <a:endParaRPr lang="en-US" b="1" dirty="0" smtClean="0"/>
          </a:p>
          <a:p>
            <a:r>
              <a:rPr lang="en-US" b="1" dirty="0" smtClean="0"/>
              <a:t>GROMA </a:t>
            </a:r>
            <a:r>
              <a:rPr lang="en-US" b="1" dirty="0" smtClean="0"/>
              <a:t>HERES FAC CVR</a:t>
            </a:r>
            <a:br>
              <a:rPr lang="en-US" b="1" dirty="0" smtClean="0"/>
            </a:br>
            <a:r>
              <a:rPr lang="en-US" b="1" dirty="0" smtClean="0"/>
              <a:t>'To the spirits of the departed and to </a:t>
            </a:r>
            <a:r>
              <a:rPr lang="en-US" b="1" dirty="0" err="1" smtClean="0"/>
              <a:t>Publius</a:t>
            </a:r>
            <a:r>
              <a:rPr lang="en-US" b="1" dirty="0" smtClean="0"/>
              <a:t> </a:t>
            </a:r>
            <a:r>
              <a:rPr lang="en-US" b="1" dirty="0" err="1" smtClean="0"/>
              <a:t>Rustius</a:t>
            </a:r>
            <a:r>
              <a:rPr lang="en-US" b="1" dirty="0" smtClean="0"/>
              <a:t> </a:t>
            </a:r>
            <a:r>
              <a:rPr lang="en-US" b="1" dirty="0" err="1" smtClean="0"/>
              <a:t>Crescens</a:t>
            </a:r>
            <a:r>
              <a:rPr lang="en-US" b="1" dirty="0" smtClean="0"/>
              <a:t> of the Fabian voting tribe from </a:t>
            </a:r>
            <a:r>
              <a:rPr lang="en-US" b="1" dirty="0" err="1" smtClean="0">
                <a:hlinkClick r:id="rId3"/>
              </a:rPr>
              <a:t>Brixia</a:t>
            </a:r>
            <a:r>
              <a:rPr lang="en-US" b="1" dirty="0" smtClean="0"/>
              <a:t>, Soldier in the twentieth legion Valeria </a:t>
            </a:r>
            <a:r>
              <a:rPr lang="en-US" b="1" dirty="0" err="1" smtClean="0"/>
              <a:t>Victrix</a:t>
            </a:r>
            <a:r>
              <a:rPr lang="en-US" b="1" dirty="0" smtClean="0"/>
              <a:t>. He Lived for 30 years and served for 10 years. </a:t>
            </a:r>
            <a:r>
              <a:rPr lang="en-US" b="1" dirty="0" err="1" smtClean="0"/>
              <a:t>Groma</a:t>
            </a:r>
            <a:r>
              <a:rPr lang="en-US" b="1" dirty="0" smtClean="0"/>
              <a:t> his heir had this stone made.</a:t>
            </a:r>
            <a:r>
              <a:rPr lang="en-US" b="1" dirty="0" smtClean="0">
                <a:hlinkClick r:id="rId3"/>
              </a:rPr>
              <a:t>(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3048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"To the spirits of the departed and </a:t>
            </a:r>
            <a:r>
              <a:rPr lang="en-US" dirty="0" err="1" smtClean="0"/>
              <a:t>Vivius</a:t>
            </a:r>
            <a:r>
              <a:rPr lang="en-US" dirty="0" smtClean="0"/>
              <a:t> </a:t>
            </a:r>
            <a:r>
              <a:rPr lang="en-US" dirty="0" err="1" smtClean="0"/>
              <a:t>Marcianus</a:t>
            </a:r>
            <a:r>
              <a:rPr lang="en-US" dirty="0" smtClean="0"/>
              <a:t> of </a:t>
            </a:r>
            <a:r>
              <a:rPr lang="en-US" b="1" i="1" dirty="0" err="1" smtClean="0"/>
              <a:t>Legio</a:t>
            </a:r>
            <a:r>
              <a:rPr lang="en-US" b="1" i="1" dirty="0" smtClean="0"/>
              <a:t> </a:t>
            </a:r>
            <a:r>
              <a:rPr lang="en-US" b="1" i="1" dirty="0" err="1" smtClean="0"/>
              <a:t>Secundae</a:t>
            </a:r>
            <a:r>
              <a:rPr lang="en-US" b="1" i="1" dirty="0" smtClean="0"/>
              <a:t> Augusta</a:t>
            </a:r>
            <a:r>
              <a:rPr lang="en-US" dirty="0" smtClean="0"/>
              <a:t>. </a:t>
            </a:r>
            <a:r>
              <a:rPr lang="en-US" dirty="0" err="1" smtClean="0"/>
              <a:t>Januaria</a:t>
            </a:r>
            <a:r>
              <a:rPr lang="en-US" dirty="0" smtClean="0"/>
              <a:t> Martina his most faithful wife placed this in his memory."</a:t>
            </a:r>
            <a:br>
              <a:rPr lang="en-US" dirty="0" smtClean="0"/>
            </a:br>
            <a:r>
              <a:rPr lang="en-US" b="1" dirty="0" smtClean="0"/>
              <a:t>(</a:t>
            </a:r>
            <a:r>
              <a:rPr lang="en-US" b="1" i="1" dirty="0" smtClean="0"/>
              <a:t>RIB</a:t>
            </a:r>
            <a:r>
              <a:rPr lang="en-US" b="1" dirty="0" smtClean="0"/>
              <a:t> 17; tombstone)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52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D M VIVIO MARCIANO LEG II AVG IANVARIA MARTINA CONIVNX PIENTISSIMA POSVIT MEMORAM</a:t>
            </a:r>
            <a:endParaRPr lang="en-US" sz="2400" dirty="0"/>
          </a:p>
        </p:txBody>
      </p:sp>
      <p:pic>
        <p:nvPicPr>
          <p:cNvPr id="26626" name="Picture 2" descr="http://upload.wikimedia.org/wikipedia/commons/c/c1/Roman_tombstone_lon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3676650" cy="4895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326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Roman Army</vt:lpstr>
      <vt:lpstr>Citizen Army</vt:lpstr>
      <vt:lpstr>Slide 3</vt:lpstr>
      <vt:lpstr>Structure</vt:lpstr>
      <vt:lpstr>Personal Gear</vt:lpstr>
      <vt:lpstr>Ranks</vt:lpstr>
      <vt:lpstr>Roman Camp</vt:lpstr>
      <vt:lpstr>Life of a Soldier</vt:lpstr>
      <vt:lpstr>Slide 9</vt:lpstr>
      <vt:lpstr>Military Monuments</vt:lpstr>
      <vt:lpstr>Trajan’s Column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Army</dc:title>
  <dc:creator>Owner</dc:creator>
  <cp:lastModifiedBy>Owner</cp:lastModifiedBy>
  <cp:revision>10</cp:revision>
  <dcterms:created xsi:type="dcterms:W3CDTF">2009-10-25T17:18:44Z</dcterms:created>
  <dcterms:modified xsi:type="dcterms:W3CDTF">2009-10-25T21:33:11Z</dcterms:modified>
</cp:coreProperties>
</file>