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2" r:id="rId5"/>
    <p:sldId id="267" r:id="rId6"/>
    <p:sldId id="265" r:id="rId7"/>
    <p:sldId id="264" r:id="rId8"/>
    <p:sldId id="259" r:id="rId9"/>
    <p:sldId id="258" r:id="rId10"/>
    <p:sldId id="260" r:id="rId11"/>
    <p:sldId id="261" r:id="rId12"/>
    <p:sldId id="268" r:id="rId13"/>
    <p:sldId id="269" r:id="rId14"/>
    <p:sldId id="263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B38-8470-4C19-B52B-DEBD87A64A4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8DB-BDAA-4146-A092-FA80368AE9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B38-8470-4C19-B52B-DEBD87A64A4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8DB-BDAA-4146-A092-FA80368AE9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B38-8470-4C19-B52B-DEBD87A64A4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8DB-BDAA-4146-A092-FA80368AE9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B38-8470-4C19-B52B-DEBD87A64A4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8DB-BDAA-4146-A092-FA80368AE9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B38-8470-4C19-B52B-DEBD87A64A4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8DB-BDAA-4146-A092-FA80368AE9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B38-8470-4C19-B52B-DEBD87A64A4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8DB-BDAA-4146-A092-FA80368AE9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B38-8470-4C19-B52B-DEBD87A64A4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8DB-BDAA-4146-A092-FA80368AE9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B38-8470-4C19-B52B-DEBD87A64A4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8DB-BDAA-4146-A092-FA80368AE9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B38-8470-4C19-B52B-DEBD87A64A4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8DB-BDAA-4146-A092-FA80368AE9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B38-8470-4C19-B52B-DEBD87A64A4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8DB-BDAA-4146-A092-FA80368AE9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B38-8470-4C19-B52B-DEBD87A64A4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8DB-BDAA-4146-A092-FA80368AE9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2B38-8470-4C19-B52B-DEBD87A64A4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E18DB-BDAA-4146-A092-FA80368AE9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Metamorphoses of a Myth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Actaeon</a:t>
            </a:r>
            <a:r>
              <a:rPr lang="en-US" dirty="0" smtClean="0"/>
              <a:t> in post-Classical Art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mlahanas.de/Greeks/Mythology/RM/DianaCase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63508" cy="3200400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9/97/Actaeon_Caser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0"/>
            <a:ext cx="4267200" cy="3200400"/>
          </a:xfrm>
          <a:prstGeom prst="rect">
            <a:avLst/>
          </a:prstGeom>
          <a:noFill/>
        </p:spPr>
      </p:pic>
      <p:pic>
        <p:nvPicPr>
          <p:cNvPr id="4098" name="Picture 2" descr="caserta picture, caserta royal palace, caserta italy, reggia di Caserta"/>
          <p:cNvPicPr>
            <a:picLocks noChangeAspect="1" noChangeArrowheads="1"/>
          </p:cNvPicPr>
          <p:nvPr/>
        </p:nvPicPr>
        <p:blipFill>
          <a:blip r:embed="rId5" cstate="print"/>
          <a:srcRect b="6306"/>
          <a:stretch>
            <a:fillRect/>
          </a:stretch>
        </p:blipFill>
        <p:spPr bwMode="auto">
          <a:xfrm>
            <a:off x="4381500" y="3505200"/>
            <a:ext cx="4762500" cy="2971800"/>
          </a:xfrm>
          <a:prstGeom prst="rect">
            <a:avLst/>
          </a:prstGeom>
          <a:noFill/>
        </p:spPr>
      </p:pic>
      <p:pic>
        <p:nvPicPr>
          <p:cNvPr id="4100" name="Picture 4" descr="http://thumbs.dreamstime.com/thumblarge_607/1306061364LgcZFG.jpg"/>
          <p:cNvPicPr>
            <a:picLocks noChangeAspect="1" noChangeArrowheads="1"/>
          </p:cNvPicPr>
          <p:nvPr/>
        </p:nvPicPr>
        <p:blipFill>
          <a:blip r:embed="rId6" cstate="print"/>
          <a:srcRect b="7116"/>
          <a:stretch>
            <a:fillRect/>
          </a:stretch>
        </p:blipFill>
        <p:spPr bwMode="auto">
          <a:xfrm>
            <a:off x="0" y="3505200"/>
            <a:ext cx="4424516" cy="2743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22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Diana and </a:t>
            </a:r>
            <a:r>
              <a:rPr lang="en-US" dirty="0" err="1" smtClean="0"/>
              <a:t>Actaeon</a:t>
            </a:r>
            <a:r>
              <a:rPr lang="en-US" dirty="0" smtClean="0"/>
              <a:t> (1785)</a:t>
            </a:r>
            <a:br>
              <a:rPr lang="en-US" dirty="0" smtClean="0"/>
            </a:br>
            <a:r>
              <a:rPr lang="en-US" dirty="0" smtClean="0"/>
              <a:t>MARTIN JOHANN SCHMIDT </a:t>
            </a:r>
            <a:r>
              <a:rPr lang="en-US" dirty="0"/>
              <a:t>(1718-1801)</a:t>
            </a:r>
          </a:p>
          <a:p>
            <a:r>
              <a:rPr lang="en-US" dirty="0" smtClean="0"/>
              <a:t>Oil on copper, 77 x 55 cm</a:t>
            </a:r>
            <a:br>
              <a:rPr lang="en-US" dirty="0" smtClean="0"/>
            </a:br>
            <a:r>
              <a:rPr lang="en-US" dirty="0" smtClean="0"/>
              <a:t>National Gallery of Slovenia, Ljubljana</a:t>
            </a:r>
            <a:endParaRPr lang="en-US" dirty="0"/>
          </a:p>
        </p:txBody>
      </p:sp>
      <p:pic>
        <p:nvPicPr>
          <p:cNvPr id="3074" name="Picture 2" descr="http://www.terminartors.com/files/artworks/6/2/1/62114/Schmidt_Martin_Johann-Diana_and_Actae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7775234" cy="5486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6800" y="2895600"/>
            <a:ext cx="403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Diana and </a:t>
            </a:r>
            <a:r>
              <a:rPr lang="en-US" dirty="0" err="1"/>
              <a:t>Actaeon</a:t>
            </a:r>
            <a:r>
              <a:rPr lang="en-US" dirty="0"/>
              <a:t>, 1836</a:t>
            </a:r>
            <a:br>
              <a:rPr lang="en-US" dirty="0"/>
            </a:br>
            <a:r>
              <a:rPr lang="en-US" dirty="0"/>
              <a:t>Jean-</a:t>
            </a:r>
            <a:r>
              <a:rPr lang="en-US" dirty="0" err="1"/>
              <a:t>Baptiste</a:t>
            </a:r>
            <a:r>
              <a:rPr lang="en-US" dirty="0"/>
              <a:t>-Camille Corot (French, 1796–1875)</a:t>
            </a:r>
            <a:br>
              <a:rPr lang="en-US" dirty="0"/>
            </a:br>
            <a:r>
              <a:rPr lang="en-US" dirty="0"/>
              <a:t>Oil on canvas; 61 5/8 x 44 3/8 in. (156.5 x 112.6 cm)</a:t>
            </a:r>
            <a:br>
              <a:rPr lang="en-US" dirty="0"/>
            </a:br>
            <a:r>
              <a:rPr lang="en-US" dirty="0"/>
              <a:t>Robert Lehman Collection, 1975 (1975.1.162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New York Metropolitan Museum of Art</a:t>
            </a:r>
            <a:endParaRPr lang="en-US" dirty="0"/>
          </a:p>
        </p:txBody>
      </p:sp>
      <p:pic>
        <p:nvPicPr>
          <p:cNvPr id="26628" name="Picture 4" descr="http://2.bp.blogspot.com/-CJTKtNZr8tY/TggtpzOAFoI/AAAAAAAACpY/9rP_3Q55BmE/s1600/Diana%2Band%2BActaeon%2B%2528Diana%2BSurprised%2Bin%2BHer%2BBath%2529%252C%2B1836%252C%2Bby%2BJean-Baptiste-Camille%2BCorot%2B%2528www.metmuseum.org%2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4"/>
            <a:ext cx="4762500" cy="65246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americanart.si.edu/images/1965/1965.16.33_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138439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63880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Actaeon</a:t>
            </a:r>
            <a:r>
              <a:rPr lang="en-US" i="1" dirty="0"/>
              <a:t> (# 1)</a:t>
            </a:r>
            <a:r>
              <a:rPr lang="en-US" dirty="0"/>
              <a:t>, 1925. </a:t>
            </a:r>
            <a:r>
              <a:rPr lang="en-US" b="1" dirty="0"/>
              <a:t>Paul Howard </a:t>
            </a:r>
            <a:r>
              <a:rPr lang="en-US" b="1" dirty="0" err="1" smtClean="0"/>
              <a:t>Manship</a:t>
            </a:r>
            <a:r>
              <a:rPr lang="en-US" dirty="0" smtClean="0"/>
              <a:t>(1885-1966)</a:t>
            </a:r>
          </a:p>
          <a:p>
            <a:r>
              <a:rPr lang="en-US" dirty="0" smtClean="0"/>
              <a:t>Bronze</a:t>
            </a:r>
            <a:r>
              <a:rPr lang="en-US" dirty="0"/>
              <a:t>, 48 x 52 in. Smithsonian American Art </a:t>
            </a:r>
            <a:r>
              <a:rPr lang="en-US" dirty="0" smtClean="0"/>
              <a:t>Museum</a:t>
            </a:r>
          </a:p>
          <a:p>
            <a:r>
              <a:rPr lang="en-US" dirty="0" smtClean="0"/>
              <a:t>Gift </a:t>
            </a:r>
            <a:r>
              <a:rPr lang="en-US" dirty="0"/>
              <a:t>of the artist 1965.16.33.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rtemis and Actae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7587573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2617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Jun-Pierre </a:t>
            </a:r>
            <a:r>
              <a:rPr lang="en-US" b="1" dirty="0" err="1"/>
              <a:t>Shiozawa</a:t>
            </a:r>
            <a:r>
              <a:rPr lang="en-US" b="1" dirty="0"/>
              <a:t> </a:t>
            </a:r>
            <a:r>
              <a:rPr lang="en-US" b="1" dirty="0" smtClean="0"/>
              <a:t>2009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32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From Minneapolis, USA</a:t>
            </a:r>
          </a:p>
          <a:p>
            <a:r>
              <a:rPr lang="en-US" dirty="0"/>
              <a:t>Currently residing in Paros, Greece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Diana and </a:t>
            </a:r>
            <a:r>
              <a:rPr lang="en-US" dirty="0" err="1" smtClean="0"/>
              <a:t>Actaeon</a:t>
            </a:r>
            <a:r>
              <a:rPr lang="en-US" dirty="0" smtClean="0"/>
              <a:t> (1533)</a:t>
            </a:r>
            <a:br>
              <a:rPr lang="en-US" dirty="0" smtClean="0"/>
            </a:br>
            <a:r>
              <a:rPr lang="en-US" dirty="0" smtClean="0"/>
              <a:t>LUCAS THE YOUNGER CRANACH</a:t>
            </a:r>
            <a:br>
              <a:rPr lang="en-US" dirty="0" smtClean="0"/>
            </a:br>
            <a:r>
              <a:rPr lang="en-US" dirty="0" smtClean="0"/>
              <a:t>Oil and tempera on </a:t>
            </a:r>
            <a:r>
              <a:rPr lang="en-US" dirty="0" err="1" smtClean="0"/>
              <a:t>limewood</a:t>
            </a:r>
            <a:r>
              <a:rPr lang="en-US" dirty="0" smtClean="0"/>
              <a:t>, 32 x 73 cm</a:t>
            </a:r>
            <a:br>
              <a:rPr lang="en-US" dirty="0" smtClean="0"/>
            </a:br>
            <a:r>
              <a:rPr lang="en-US" dirty="0" smtClean="0"/>
              <a:t>Wadsworth Athenaeum, Hartford, Conn.</a:t>
            </a:r>
            <a:endParaRPr lang="en-US" dirty="0"/>
          </a:p>
        </p:txBody>
      </p:sp>
      <p:pic>
        <p:nvPicPr>
          <p:cNvPr id="14338" name="Picture 2" descr="http://www.mlahanas.de/Greeks/Mythology/RM/ActaeonCran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"/>
            <a:ext cx="7048500" cy="470535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artchive.com/artchive/t/titian/diana_actae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5981700" cy="561022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2819400"/>
            <a:ext cx="281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Titian</a:t>
            </a:r>
            <a:br>
              <a:rPr lang="en-US" dirty="0" smtClean="0"/>
            </a:br>
            <a:r>
              <a:rPr lang="en-US" dirty="0" smtClean="0"/>
              <a:t>Diana and </a:t>
            </a:r>
            <a:r>
              <a:rPr lang="en-US" dirty="0" err="1" smtClean="0"/>
              <a:t>Actaeon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1559</a:t>
            </a:r>
            <a:br>
              <a:rPr lang="en-US" dirty="0" smtClean="0"/>
            </a:br>
            <a:r>
              <a:rPr lang="en-US" dirty="0" smtClean="0"/>
              <a:t>Oil on canvas</a:t>
            </a:r>
            <a:br>
              <a:rPr lang="en-US" dirty="0" smtClean="0"/>
            </a:br>
            <a:r>
              <a:rPr lang="en-US" dirty="0" smtClean="0"/>
              <a:t>190.3 x 207 cm</a:t>
            </a:r>
            <a:br>
              <a:rPr lang="en-US" dirty="0" smtClean="0"/>
            </a:br>
            <a:r>
              <a:rPr lang="en-US" dirty="0" smtClean="0"/>
              <a:t>National Gallery of Scotland</a:t>
            </a:r>
          </a:p>
          <a:p>
            <a:r>
              <a:rPr lang="en-US" dirty="0" smtClean="0"/>
              <a:t>Edinburgh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Titian's Diana and Actaeon recreated by Tom Hu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6858000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5380672"/>
            <a:ext cx="655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Titian's Diana and </a:t>
            </a:r>
            <a:r>
              <a:rPr lang="en-US" dirty="0" err="1"/>
              <a:t>Actaeon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recreated </a:t>
            </a:r>
            <a:r>
              <a:rPr lang="en-US" dirty="0"/>
              <a:t>by Tom </a:t>
            </a:r>
            <a:r>
              <a:rPr lang="en-US" dirty="0" smtClean="0"/>
              <a:t>Hunter </a:t>
            </a:r>
            <a:br>
              <a:rPr lang="en-US" dirty="0" smtClean="0"/>
            </a:br>
            <a:r>
              <a:rPr lang="en-US" dirty="0" smtClean="0"/>
              <a:t>BBC 2008 with </a:t>
            </a:r>
            <a:r>
              <a:rPr lang="en-US" dirty="0"/>
              <a:t>SEX And The City's </a:t>
            </a:r>
            <a:r>
              <a:rPr lang="en-US" dirty="0" err="1"/>
              <a:t>maneating</a:t>
            </a:r>
            <a:r>
              <a:rPr lang="en-US" dirty="0"/>
              <a:t> star Kim </a:t>
            </a:r>
            <a:r>
              <a:rPr lang="en-US" dirty="0" err="1"/>
              <a:t>Cattrall</a:t>
            </a:r>
            <a:r>
              <a:rPr lang="en-US" dirty="0"/>
              <a:t> looks stunning as she poses semi-naked in a recreation of Titian's masterpiece Diana and </a:t>
            </a:r>
            <a:r>
              <a:rPr lang="en-US" dirty="0" err="1"/>
              <a:t>Actaeon</a:t>
            </a:r>
            <a:r>
              <a:rPr lang="en-US" dirty="0"/>
              <a:t>.</a:t>
            </a:r>
          </a:p>
        </p:txBody>
      </p:sp>
      <p:pic>
        <p:nvPicPr>
          <p:cNvPr id="6" name="Picture 2" descr="http://www.artchive.com/artchive/t/titian/diana_actae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2437365" cy="2286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812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Diana and </a:t>
            </a:r>
            <a:r>
              <a:rPr lang="en-US" dirty="0" err="1"/>
              <a:t>Actaeon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Francesco </a:t>
            </a:r>
            <a:r>
              <a:rPr lang="en-US" dirty="0" err="1"/>
              <a:t>Mosca</a:t>
            </a:r>
            <a:r>
              <a:rPr lang="en-US" dirty="0"/>
              <a:t> 	</a:t>
            </a:r>
            <a:br>
              <a:rPr lang="en-US" dirty="0"/>
            </a:br>
            <a:r>
              <a:rPr lang="en-US" dirty="0"/>
              <a:t>c. 1530-1578</a:t>
            </a:r>
            <a:br>
              <a:rPr lang="en-US" dirty="0"/>
            </a:br>
            <a:r>
              <a:rPr lang="en-US" dirty="0"/>
              <a:t>marble</a:t>
            </a:r>
            <a:br>
              <a:rPr lang="en-US" dirty="0"/>
            </a:br>
            <a:r>
              <a:rPr lang="en-US" dirty="0" err="1"/>
              <a:t>Museo</a:t>
            </a:r>
            <a:r>
              <a:rPr lang="en-US" dirty="0"/>
              <a:t> </a:t>
            </a:r>
            <a:r>
              <a:rPr lang="en-US" dirty="0" err="1"/>
              <a:t>nazionale</a:t>
            </a:r>
            <a:r>
              <a:rPr lang="en-US" dirty="0"/>
              <a:t> del </a:t>
            </a:r>
            <a:r>
              <a:rPr lang="en-US" dirty="0" err="1"/>
              <a:t>Bargello</a:t>
            </a:r>
            <a:r>
              <a:rPr lang="en-US" dirty="0"/>
              <a:t> (Florence, Italy)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print"/>
          <a:srcRect l="2238" t="6944" r="4887" b="5556"/>
          <a:stretch>
            <a:fillRect/>
          </a:stretch>
        </p:blipFill>
        <p:spPr bwMode="auto">
          <a:xfrm>
            <a:off x="762000" y="0"/>
            <a:ext cx="722811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File:Joris Hoefnagel - Diana and Actaeon - WGA11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"/>
            <a:ext cx="7620000" cy="47625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362200" y="5257800"/>
            <a:ext cx="480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Diana and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Actaeon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(1597)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Joris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Hoefnagel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(1542–1600)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Distemper and gold on vellum mounted on panel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Height: 220 mm (8.66 in). Width: 339 mm (13.35 in).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Louvre Museum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5657671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Diana and Actaeon  (1603-1606)</a:t>
            </a:r>
          </a:p>
          <a:p>
            <a:r>
              <a:rPr lang="en-US" dirty="0"/>
              <a:t>CESARI, </a:t>
            </a:r>
            <a:r>
              <a:rPr lang="en-US" dirty="0" smtClean="0"/>
              <a:t>Giuseppe (Italian; b</a:t>
            </a:r>
            <a:r>
              <a:rPr lang="en-US" dirty="0"/>
              <a:t>. 1568, </a:t>
            </a:r>
            <a:r>
              <a:rPr lang="en-US" dirty="0" smtClean="0"/>
              <a:t>Roma; d</a:t>
            </a:r>
            <a:r>
              <a:rPr lang="en-US" dirty="0"/>
              <a:t>. 1640, </a:t>
            </a:r>
            <a:r>
              <a:rPr lang="en-US" dirty="0" smtClean="0"/>
              <a:t>Roma)</a:t>
            </a:r>
          </a:p>
          <a:p>
            <a:r>
              <a:rPr lang="en-US" dirty="0" smtClean="0"/>
              <a:t>Oil </a:t>
            </a:r>
            <a:r>
              <a:rPr lang="en-US" dirty="0"/>
              <a:t>on copper, 50 x 69 </a:t>
            </a:r>
            <a:r>
              <a:rPr lang="en-US" dirty="0" smtClean="0"/>
              <a:t>cm</a:t>
            </a:r>
          </a:p>
          <a:p>
            <a:r>
              <a:rPr lang="en-US" dirty="0" smtClean="0"/>
              <a:t>Museum </a:t>
            </a:r>
            <a:r>
              <a:rPr lang="en-US" dirty="0"/>
              <a:t>of Fine Arts, Budapest</a:t>
            </a:r>
            <a:endParaRPr lang="it-IT" dirty="0"/>
          </a:p>
        </p:txBody>
      </p:sp>
      <p:pic>
        <p:nvPicPr>
          <p:cNvPr id="12294" name="Picture 6" descr="http://upload.wikimedia.org/wikipedia/commons/3/36/Cesari%2C_Giuseppe_-_Diana_and_Actaeon_-_1603-1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7679865" cy="5486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www.mlahanas.de/Greeks/Mythology/RM/DianaCase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7334250" cy="55054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5657671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Diana and </a:t>
            </a:r>
            <a:r>
              <a:rPr lang="en-US" dirty="0" err="1" smtClean="0"/>
              <a:t>Actaeon</a:t>
            </a:r>
            <a:r>
              <a:rPr lang="en-US" dirty="0" smtClean="0"/>
              <a:t>, Luigi </a:t>
            </a:r>
            <a:r>
              <a:rPr lang="en-US" dirty="0" err="1" smtClean="0"/>
              <a:t>Vanvitelli</a:t>
            </a:r>
            <a:r>
              <a:rPr lang="en-US" dirty="0" smtClean="0"/>
              <a:t> ( 1700 Napoli - 1773 Caserta)</a:t>
            </a:r>
          </a:p>
          <a:p>
            <a:r>
              <a:rPr lang="en-US" dirty="0" smtClean="0"/>
              <a:t>c. 1770 (designed)</a:t>
            </a:r>
          </a:p>
          <a:p>
            <a:r>
              <a:rPr lang="en-US" dirty="0" smtClean="0"/>
              <a:t>Marble, over life-size</a:t>
            </a:r>
          </a:p>
          <a:p>
            <a:r>
              <a:rPr lang="en-US" dirty="0" smtClean="0"/>
              <a:t>Royal Residence, Caserta, Italy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upload.wikimedia.org/wikipedia/commons/9/97/Actaeon_Case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315200" cy="5486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486400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Fountain of Diana and </a:t>
            </a:r>
            <a:r>
              <a:rPr lang="en-US" dirty="0" err="1"/>
              <a:t>Actaeon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sculptures </a:t>
            </a:r>
            <a:r>
              <a:rPr lang="en-US" dirty="0"/>
              <a:t>by Paolo </a:t>
            </a:r>
            <a:r>
              <a:rPr lang="en-US" dirty="0" err="1"/>
              <a:t>Persico</a:t>
            </a:r>
            <a:r>
              <a:rPr lang="en-US" dirty="0"/>
              <a:t>, </a:t>
            </a:r>
            <a:r>
              <a:rPr lang="en-US" dirty="0" err="1"/>
              <a:t>Brunelli</a:t>
            </a:r>
            <a:r>
              <a:rPr lang="en-US" dirty="0"/>
              <a:t>, </a:t>
            </a:r>
            <a:r>
              <a:rPr lang="en-US" dirty="0" err="1"/>
              <a:t>Pietro</a:t>
            </a:r>
            <a:r>
              <a:rPr lang="en-US" dirty="0"/>
              <a:t> </a:t>
            </a:r>
            <a:r>
              <a:rPr lang="en-US" dirty="0" err="1" smtClean="0"/>
              <a:t>Solari</a:t>
            </a:r>
            <a:endParaRPr lang="en-US" dirty="0"/>
          </a:p>
          <a:p>
            <a:r>
              <a:rPr lang="en-US" dirty="0" smtClean="0"/>
              <a:t>c.1770</a:t>
            </a:r>
          </a:p>
          <a:p>
            <a:r>
              <a:rPr lang="en-US" dirty="0" smtClean="0"/>
              <a:t>Royal Residence, Caserta, Italy</a:t>
            </a:r>
            <a:endParaRPr lang="en-US" dirty="0"/>
          </a:p>
        </p:txBody>
      </p:sp>
      <p:pic>
        <p:nvPicPr>
          <p:cNvPr id="6148" name="Picture 4" descr="http://farm6.static.flickr.com/5284/5269718690_1e13e3bc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3429000"/>
            <a:ext cx="2571750" cy="3429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119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Metamorphoses of a Myth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\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Metamorphoses of a Myth</dc:title>
  <dc:creator>Tom</dc:creator>
  <cp:lastModifiedBy>Default User</cp:lastModifiedBy>
  <cp:revision>3</cp:revision>
  <dcterms:created xsi:type="dcterms:W3CDTF">2011-10-02T19:46:20Z</dcterms:created>
  <dcterms:modified xsi:type="dcterms:W3CDTF">2011-10-05T17:27:32Z</dcterms:modified>
</cp:coreProperties>
</file>