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4" r:id="rId4"/>
    <p:sldId id="266" r:id="rId5"/>
    <p:sldId id="257" r:id="rId6"/>
    <p:sldId id="271" r:id="rId7"/>
    <p:sldId id="261" r:id="rId8"/>
    <p:sldId id="272" r:id="rId9"/>
    <p:sldId id="265" r:id="rId10"/>
    <p:sldId id="259" r:id="rId11"/>
    <p:sldId id="276" r:id="rId12"/>
    <p:sldId id="260" r:id="rId13"/>
    <p:sldId id="263" r:id="rId14"/>
    <p:sldId id="258" r:id="rId15"/>
    <p:sldId id="262" r:id="rId16"/>
    <p:sldId id="264" r:id="rId17"/>
    <p:sldId id="273" r:id="rId18"/>
    <p:sldId id="269" r:id="rId19"/>
    <p:sldId id="275" r:id="rId20"/>
    <p:sldId id="267"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8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016228-2489-4C33-BA61-A6E67431736C}" type="datetimeFigureOut">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16228-2489-4C33-BA61-A6E67431736C}" type="datetimeFigureOut">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16228-2489-4C33-BA61-A6E67431736C}" type="datetimeFigureOut">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16228-2489-4C33-BA61-A6E67431736C}" type="datetimeFigureOut">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16228-2489-4C33-BA61-A6E67431736C}" type="datetimeFigureOut">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016228-2489-4C33-BA61-A6E67431736C}" type="datetimeFigureOut">
              <a:rPr lang="en-US" smtClean="0"/>
              <a:pPr/>
              <a:t>9/18/2011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016228-2489-4C33-BA61-A6E67431736C}" type="datetimeFigureOut">
              <a:rPr lang="en-US" smtClean="0"/>
              <a:pPr/>
              <a:t>9/18/2011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016228-2489-4C33-BA61-A6E67431736C}" type="datetimeFigureOut">
              <a:rPr lang="en-US" smtClean="0"/>
              <a:pPr/>
              <a:t>9/18/2011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16228-2489-4C33-BA61-A6E67431736C}" type="datetimeFigureOut">
              <a:rPr lang="en-US" smtClean="0"/>
              <a:pPr/>
              <a:t>9/18/2011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16228-2489-4C33-BA61-A6E67431736C}" type="datetimeFigureOut">
              <a:rPr lang="en-US" smtClean="0"/>
              <a:pPr/>
              <a:t>9/18/2011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16228-2489-4C33-BA61-A6E67431736C}" type="datetimeFigureOut">
              <a:rPr lang="en-US" smtClean="0"/>
              <a:pPr/>
              <a:t>9/18/2011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E36DA-2EB4-4FF0-A4AD-1F6BB2CCA9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16228-2489-4C33-BA61-A6E67431736C}" type="datetimeFigureOut">
              <a:rPr lang="en-US" smtClean="0"/>
              <a:pPr/>
              <a:t>9/18/2011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E36DA-2EB4-4FF0-A4AD-1F6BB2CCA9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oi.com/Gallery/O15.1." TargetMode="External"/><Relationship Id="rId2" Type="http://schemas.openxmlformats.org/officeDocument/2006/relationships/hyperlink" Target="http://www.theoi.com/Heroine/Kallisto.html"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department.monm.edu/classics/Courses/Clas230/Art/Titian'sLaterMythlogie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aicar.com/GML/Artemi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allacelive.wallacecollection.org/eMuseumPlus;jsessionid=0C468488E612D730BD2A33A4536AA533.node1?service=direct/1/ResultDetailView/result.t1.collection_detail.$TspReferenceLink.link&amp;sp=10&amp;sp=Scollection&amp;sp=SelementList&amp;sp=0&amp;sp=0&amp;sp=999&amp;sp=SdetailView&amp;sp=0&amp;sp=Sdetail&amp;sp=0&amp;sp=F&amp;sp=Sartist&amp;sp=l4490"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ini-site.louvre.fr/venise/en/exhibition/prologue.html" TargetMode="External"/><Relationship Id="rId2" Type="http://schemas.openxmlformats.org/officeDocument/2006/relationships/hyperlink" Target="http://www.lilithgallery.com/arthistory/greekroman/Achilles-to-Zephyr-List-of-Greek-Roman-Art.html" TargetMode="External"/><Relationship Id="rId1" Type="http://schemas.openxmlformats.org/officeDocument/2006/relationships/slideLayout" Target="../slideLayouts/slideLayout2.xml"/><Relationship Id="rId6" Type="http://schemas.openxmlformats.org/officeDocument/2006/relationships/hyperlink" Target="http://etext.virginia.edu/latin/ovid/metamorphosesdovide.html" TargetMode="External"/><Relationship Id="rId5" Type="http://schemas.openxmlformats.org/officeDocument/2006/relationships/hyperlink" Target="http://etext.virginia.edu/latin/ovid/ovidillust.html" TargetMode="External"/><Relationship Id="rId4" Type="http://schemas.openxmlformats.org/officeDocument/2006/relationships/hyperlink" Target="http://www.spaightwoodgalleries.com/Pages/Venice_1500_Myth.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Jacopo_Amigoni_-_Juno_Receiving_the_Head_of_Argos_-_WGA00272.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7772400" cy="1470025"/>
          </a:xfrm>
        </p:spPr>
        <p:txBody>
          <a:bodyPr/>
          <a:lstStyle/>
          <a:p>
            <a:r>
              <a:rPr lang="en-US" dirty="0" err="1" smtClean="0"/>
              <a:t>Callisto</a:t>
            </a:r>
            <a:endParaRPr lang="en-US" dirty="0"/>
          </a:p>
        </p:txBody>
      </p:sp>
      <p:sp>
        <p:nvSpPr>
          <p:cNvPr id="3" name="Subtitle 2"/>
          <p:cNvSpPr>
            <a:spLocks noGrp="1"/>
          </p:cNvSpPr>
          <p:nvPr>
            <p:ph type="subTitle" idx="1"/>
          </p:nvPr>
        </p:nvSpPr>
        <p:spPr>
          <a:xfrm>
            <a:off x="228600" y="5105400"/>
            <a:ext cx="6400800" cy="1752600"/>
          </a:xfrm>
        </p:spPr>
        <p:txBody>
          <a:bodyPr>
            <a:normAutofit fontScale="92500"/>
          </a:bodyPr>
          <a:lstStyle/>
          <a:p>
            <a:r>
              <a:rPr lang="en-US" dirty="0" smtClean="0">
                <a:hlinkClick r:id="rId2"/>
              </a:rPr>
              <a:t>http://</a:t>
            </a:r>
            <a:r>
              <a:rPr lang="en-US" dirty="0" smtClean="0">
                <a:hlinkClick r:id="rId2"/>
              </a:rPr>
              <a:t>www.theoi.com/Heroine/Kallisto.html</a:t>
            </a:r>
            <a:endParaRPr lang="en-US" dirty="0" smtClean="0"/>
          </a:p>
          <a:p>
            <a:r>
              <a:rPr lang="en-US" dirty="0" smtClean="0">
                <a:hlinkClick r:id="rId3"/>
              </a:rPr>
              <a:t>http://www.theoi.com/Gallery/O15.1.</a:t>
            </a:r>
            <a:endParaRPr lang="en-US" dirty="0"/>
          </a:p>
        </p:txBody>
      </p:sp>
      <p:pic>
        <p:nvPicPr>
          <p:cNvPr id="17410" name="Picture 2" descr="The Metamorphosis of Callisto | Apulian red-figure vase fragment C4th B.C. | Museum of Fine Arts, Boston"/>
          <p:cNvPicPr>
            <a:picLocks noChangeAspect="1" noChangeArrowheads="1"/>
          </p:cNvPicPr>
          <p:nvPr/>
        </p:nvPicPr>
        <p:blipFill>
          <a:blip r:embed="rId4" cstate="print"/>
          <a:srcRect/>
          <a:stretch>
            <a:fillRect/>
          </a:stretch>
        </p:blipFill>
        <p:spPr bwMode="auto">
          <a:xfrm>
            <a:off x="5715000" y="381000"/>
            <a:ext cx="2919283" cy="4572000"/>
          </a:xfrm>
          <a:prstGeom prst="rect">
            <a:avLst/>
          </a:prstGeom>
          <a:noFill/>
        </p:spPr>
      </p:pic>
      <p:sp>
        <p:nvSpPr>
          <p:cNvPr id="5" name="Rectangle 4"/>
          <p:cNvSpPr/>
          <p:nvPr/>
        </p:nvSpPr>
        <p:spPr>
          <a:xfrm>
            <a:off x="1524000" y="2209800"/>
            <a:ext cx="4572000" cy="923330"/>
          </a:xfrm>
          <a:prstGeom prst="rect">
            <a:avLst/>
          </a:prstGeom>
        </p:spPr>
        <p:txBody>
          <a:bodyPr>
            <a:spAutoFit/>
          </a:bodyPr>
          <a:lstStyle/>
          <a:p>
            <a:r>
              <a:rPr lang="en-US" dirty="0" err="1" smtClean="0"/>
              <a:t>Callisto</a:t>
            </a:r>
            <a:r>
              <a:rPr lang="en-US" dirty="0" smtClean="0"/>
              <a:t> (?), </a:t>
            </a:r>
            <a:r>
              <a:rPr lang="en-US" dirty="0" err="1" smtClean="0"/>
              <a:t>Apulian</a:t>
            </a:r>
            <a:r>
              <a:rPr lang="en-US" dirty="0" smtClean="0"/>
              <a:t> red figure</a:t>
            </a:r>
            <a:br>
              <a:rPr lang="en-US" dirty="0" smtClean="0"/>
            </a:br>
            <a:r>
              <a:rPr lang="en-US" dirty="0" smtClean="0"/>
              <a:t>vase fragment C4th B.C.,</a:t>
            </a:r>
            <a:br>
              <a:rPr lang="en-US" dirty="0" smtClean="0"/>
            </a:br>
            <a:r>
              <a:rPr lang="en-US" dirty="0" smtClean="0"/>
              <a:t>Museum of Fine Arts, Boston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3076" name="Rectangle 4"/>
          <p:cNvSpPr>
            <a:spLocks noChangeArrowheads="1"/>
          </p:cNvSpPr>
          <p:nvPr/>
        </p:nvSpPr>
        <p:spPr bwMode="auto">
          <a:xfrm>
            <a:off x="0" y="3733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Titian (1490–1576)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Title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English: Diana and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Callisto</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Date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1556-59</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Medium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Oil on canvas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Dimensions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English: ( H 187 x W 204.5 cm)</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Current location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English: National Gallery of Scotland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English: Edinburgh, Scotland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8" name="Picture 6" descr="http://www.lilithgallery.com/arthistory/greekroman/images/Titian-Diana-and-Callisto-1556-59.jpg"/>
          <p:cNvPicPr>
            <a:picLocks noChangeAspect="1" noChangeArrowheads="1"/>
          </p:cNvPicPr>
          <p:nvPr/>
        </p:nvPicPr>
        <p:blipFill>
          <a:blip r:embed="rId2" cstate="print"/>
          <a:srcRect/>
          <a:stretch>
            <a:fillRect/>
          </a:stretch>
        </p:blipFill>
        <p:spPr bwMode="auto">
          <a:xfrm>
            <a:off x="2397284" y="0"/>
            <a:ext cx="6746716" cy="62179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Titian’s Later Mythologies</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 y="1225689"/>
            <a:ext cx="8534400" cy="6186309"/>
          </a:xfrm>
          <a:prstGeom prst="rect">
            <a:avLst/>
          </a:prstGeom>
        </p:spPr>
        <p:txBody>
          <a:bodyPr wrap="square">
            <a:spAutoFit/>
          </a:bodyPr>
          <a:lstStyle/>
          <a:p>
            <a:r>
              <a:rPr lang="en-US" b="1" dirty="0" smtClean="0"/>
              <a:t>Bibliographic Information</a:t>
            </a:r>
          </a:p>
          <a:p>
            <a:r>
              <a:rPr lang="en-US" dirty="0" smtClean="0"/>
              <a:t>Titian's Later Mythologies</a:t>
            </a:r>
          </a:p>
          <a:p>
            <a:r>
              <a:rPr lang="en-US" dirty="0" smtClean="0"/>
              <a:t>W. R. </a:t>
            </a:r>
            <a:r>
              <a:rPr lang="en-US" dirty="0" err="1" smtClean="0"/>
              <a:t>Rearick</a:t>
            </a:r>
            <a:endParaRPr lang="en-US" dirty="0" smtClean="0"/>
          </a:p>
          <a:p>
            <a:r>
              <a:rPr lang="en-US" i="1" dirty="0" err="1" smtClean="0"/>
              <a:t>Artibus</a:t>
            </a:r>
            <a:r>
              <a:rPr lang="en-US" i="1" dirty="0" smtClean="0"/>
              <a:t> et </a:t>
            </a:r>
            <a:r>
              <a:rPr lang="en-US" i="1" dirty="0" err="1" smtClean="0"/>
              <a:t>Historiae</a:t>
            </a:r>
            <a:endParaRPr lang="en-US" i="1" dirty="0" smtClean="0"/>
          </a:p>
          <a:p>
            <a:r>
              <a:rPr lang="en-US" dirty="0" smtClean="0"/>
              <a:t>Vol</a:t>
            </a:r>
            <a:r>
              <a:rPr lang="en-US" dirty="0" smtClean="0"/>
              <a:t>. 17, No. 33 (1996) (pp. 23-67)</a:t>
            </a:r>
          </a:p>
          <a:p>
            <a:endParaRPr lang="en-US" dirty="0" smtClean="0"/>
          </a:p>
          <a:p>
            <a:r>
              <a:rPr lang="en-US" b="1" dirty="0" smtClean="0"/>
              <a:t>Abstract</a:t>
            </a:r>
            <a:endParaRPr lang="en-US" b="1" dirty="0" smtClean="0"/>
          </a:p>
          <a:p>
            <a:r>
              <a:rPr lang="en-US" dirty="0" smtClean="0"/>
              <a:t>Titian painted a celebrated cycle of six mythological subjects, works he himself called </a:t>
            </a:r>
            <a:r>
              <a:rPr lang="en-US" dirty="0" err="1" smtClean="0"/>
              <a:t>poesie</a:t>
            </a:r>
            <a:r>
              <a:rPr lang="en-US" dirty="0" smtClean="0"/>
              <a:t>, for Philip II of Spain between 1553 and 1562; today four of this set survive, including the newly rediscovered first version of the "Venus and Adonis" (Lausanne, private collection). What is less well known is that between 1561 and 1568 Titian painted a second set of </a:t>
            </a:r>
            <a:r>
              <a:rPr lang="en-US" dirty="0" err="1" smtClean="0"/>
              <a:t>poesie</a:t>
            </a:r>
            <a:r>
              <a:rPr lang="en-US" dirty="0" smtClean="0"/>
              <a:t> that was offered to, but not bought by, the Emperor Maximilian II in 1568. Today, we can identify four of these later pictures, two of them usually thought to belong to the first set. In them, the workshop participation is more evident, but some passages belong with the most powerful evocations of Titian's late style. This revised evaluation of Titian's later </a:t>
            </a:r>
            <a:r>
              <a:rPr lang="en-US" dirty="0" err="1" smtClean="0"/>
              <a:t>poesie</a:t>
            </a:r>
            <a:r>
              <a:rPr lang="en-US" dirty="0" smtClean="0"/>
              <a:t> we can now add a ceiling painting, the "Rap of </a:t>
            </a:r>
            <a:r>
              <a:rPr lang="en-US" dirty="0" err="1" smtClean="0"/>
              <a:t>Ganeymede</a:t>
            </a:r>
            <a:r>
              <a:rPr lang="en-US" dirty="0" smtClean="0"/>
              <a:t>" (</a:t>
            </a:r>
            <a:r>
              <a:rPr lang="en-US" dirty="0" err="1" smtClean="0"/>
              <a:t>Kreuzlingen</a:t>
            </a:r>
            <a:r>
              <a:rPr lang="en-US" dirty="0" smtClean="0"/>
              <a:t>, Heinz </a:t>
            </a:r>
            <a:r>
              <a:rPr lang="en-US" dirty="0" err="1" smtClean="0"/>
              <a:t>Kisters</a:t>
            </a:r>
            <a:r>
              <a:rPr lang="en-US" dirty="0" smtClean="0"/>
              <a:t> collection) that has not previously been discussed in the literature on Titian</a:t>
            </a:r>
            <a:r>
              <a:rPr lang="en-US" dirty="0" smtClean="0"/>
              <a:t>.</a:t>
            </a:r>
          </a:p>
          <a:p>
            <a:r>
              <a:rPr lang="en-US" b="1" dirty="0" smtClean="0"/>
              <a:t>Copy of the Article: </a:t>
            </a:r>
            <a:r>
              <a:rPr lang="en-US" dirty="0" smtClean="0">
                <a:hlinkClick r:id="rId2"/>
              </a:rPr>
              <a:t>http://department.monm.edu/classics/Courses/Clas230/Art/Titian'sLaterMythlogies.pdf</a:t>
            </a:r>
            <a:endParaRPr lang="en-US" b="1" dirty="0" smtClean="0"/>
          </a:p>
          <a:p>
            <a:r>
              <a:rPr lang="en-US" dirty="0" smtClean="0"/>
              <a:t/>
            </a:r>
            <a:br>
              <a:rPr lang="en-US" dirty="0" smtClean="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maicar.com/GML/000Images/cim/callisto9821.jpg"/>
          <p:cNvPicPr>
            <a:picLocks noChangeAspect="1" noChangeArrowheads="1"/>
          </p:cNvPicPr>
          <p:nvPr/>
        </p:nvPicPr>
        <p:blipFill>
          <a:blip r:embed="rId2" cstate="print"/>
          <a:srcRect/>
          <a:stretch>
            <a:fillRect/>
          </a:stretch>
        </p:blipFill>
        <p:spPr bwMode="auto">
          <a:xfrm>
            <a:off x="762000" y="1066800"/>
            <a:ext cx="8096250" cy="4905376"/>
          </a:xfrm>
          <a:prstGeom prst="rect">
            <a:avLst/>
          </a:prstGeom>
          <a:noFill/>
        </p:spPr>
      </p:pic>
      <p:sp>
        <p:nvSpPr>
          <p:cNvPr id="5" name="Rectangle 4"/>
          <p:cNvSpPr/>
          <p:nvPr/>
        </p:nvSpPr>
        <p:spPr>
          <a:xfrm>
            <a:off x="2667000" y="5934670"/>
            <a:ext cx="4572000" cy="923330"/>
          </a:xfrm>
          <a:prstGeom prst="rect">
            <a:avLst/>
          </a:prstGeom>
        </p:spPr>
        <p:txBody>
          <a:bodyPr>
            <a:spAutoFit/>
          </a:bodyPr>
          <a:lstStyle/>
          <a:p>
            <a:r>
              <a:rPr lang="en-US" dirty="0">
                <a:hlinkClick r:id="rId3"/>
              </a:rPr>
              <a:t>Artemis</a:t>
            </a:r>
            <a:r>
              <a:rPr lang="en-US" dirty="0"/>
              <a:t> (left) discovers </a:t>
            </a:r>
            <a:r>
              <a:rPr lang="en-US" dirty="0" err="1"/>
              <a:t>Callisto's</a:t>
            </a:r>
            <a:r>
              <a:rPr lang="en-US" dirty="0"/>
              <a:t> pregnancy.</a:t>
            </a:r>
            <a:br>
              <a:rPr lang="en-US" dirty="0"/>
            </a:br>
            <a:r>
              <a:rPr lang="en-US" dirty="0"/>
              <a:t>9821: Peter Paul Rubens 1577-1640: Diana y </a:t>
            </a:r>
            <a:r>
              <a:rPr lang="en-US" dirty="0" err="1"/>
              <a:t>Calisto</a:t>
            </a:r>
            <a:r>
              <a:rPr lang="en-US" dirty="0"/>
              <a:t>. </a:t>
            </a:r>
            <a:r>
              <a:rPr lang="en-US" dirty="0" err="1"/>
              <a:t>Museo</a:t>
            </a:r>
            <a:r>
              <a:rPr lang="en-US" dirty="0"/>
              <a:t> </a:t>
            </a:r>
            <a:r>
              <a:rPr lang="en-US" dirty="0" err="1"/>
              <a:t>Nacional</a:t>
            </a:r>
            <a:r>
              <a:rPr lang="en-US" dirty="0"/>
              <a:t> del Prado.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5380672"/>
            <a:ext cx="8763000" cy="1754326"/>
          </a:xfrm>
          <a:prstGeom prst="rect">
            <a:avLst/>
          </a:prstGeom>
        </p:spPr>
        <p:txBody>
          <a:bodyPr wrap="square">
            <a:spAutoFit/>
          </a:bodyPr>
          <a:lstStyle/>
          <a:p>
            <a:r>
              <a:rPr lang="en-US" dirty="0" smtClean="0"/>
              <a:t>BAROQUE </a:t>
            </a:r>
            <a:r>
              <a:rPr lang="en-US" dirty="0" smtClean="0"/>
              <a:t>PAINTING 17TH Cent.</a:t>
            </a:r>
          </a:p>
          <a:p>
            <a:r>
              <a:rPr lang="en-US" dirty="0" err="1" smtClean="0"/>
              <a:t>Bril,Paul</a:t>
            </a:r>
            <a:endParaRPr lang="en-US" dirty="0" smtClean="0"/>
          </a:p>
          <a:p>
            <a:r>
              <a:rPr lang="en-US" dirty="0" smtClean="0"/>
              <a:t>Diane </a:t>
            </a:r>
            <a:r>
              <a:rPr lang="en-US" dirty="0" err="1" smtClean="0"/>
              <a:t>decouvrant</a:t>
            </a:r>
            <a:r>
              <a:rPr lang="en-US" dirty="0" smtClean="0"/>
              <a:t> la </a:t>
            </a:r>
            <a:r>
              <a:rPr lang="en-US" dirty="0" err="1" smtClean="0"/>
              <a:t>grossesse</a:t>
            </a:r>
            <a:r>
              <a:rPr lang="en-US" dirty="0" smtClean="0"/>
              <a:t> de </a:t>
            </a:r>
            <a:r>
              <a:rPr lang="en-US" dirty="0" err="1" smtClean="0"/>
              <a:t>Callisto</a:t>
            </a:r>
            <a:r>
              <a:rPr lang="en-US" dirty="0" smtClean="0"/>
              <a:t>. Diana learns of the pregnancy of the nymph </a:t>
            </a:r>
            <a:r>
              <a:rPr lang="en-US" dirty="0" err="1" smtClean="0"/>
              <a:t>Callisto</a:t>
            </a:r>
            <a:r>
              <a:rPr lang="en-US" dirty="0" smtClean="0"/>
              <a:t>. </a:t>
            </a:r>
            <a:r>
              <a:rPr lang="en-US" dirty="0" err="1" smtClean="0"/>
              <a:t>Callisto</a:t>
            </a:r>
            <a:r>
              <a:rPr lang="en-US" dirty="0" smtClean="0"/>
              <a:t>, seduced by Zeus, breaks her vows of eternal chastity and gives birth to a son, </a:t>
            </a:r>
            <a:r>
              <a:rPr lang="en-US" dirty="0" err="1" smtClean="0"/>
              <a:t>Arkas</a:t>
            </a:r>
            <a:r>
              <a:rPr lang="en-US" dirty="0" smtClean="0"/>
              <a:t>. Canvas, 161 x 206 cm INV. 207 Louvre, </a:t>
            </a:r>
            <a:r>
              <a:rPr lang="en-US" dirty="0" err="1" smtClean="0"/>
              <a:t>Departement</a:t>
            </a:r>
            <a:r>
              <a:rPr lang="en-US" dirty="0" smtClean="0"/>
              <a:t> des </a:t>
            </a:r>
            <a:r>
              <a:rPr lang="en-US" dirty="0" err="1" smtClean="0"/>
              <a:t>Peintures</a:t>
            </a:r>
            <a:r>
              <a:rPr lang="en-US" dirty="0" smtClean="0"/>
              <a:t>, Paris, France</a:t>
            </a:r>
          </a:p>
          <a:p>
            <a:endParaRPr lang="en-US" dirty="0"/>
          </a:p>
        </p:txBody>
      </p:sp>
      <p:pic>
        <p:nvPicPr>
          <p:cNvPr id="12290" name="Picture 2" descr="http://www.lessing-photo.com/p3/400202/40020213.jpg"/>
          <p:cNvPicPr>
            <a:picLocks noChangeAspect="1" noChangeArrowheads="1"/>
          </p:cNvPicPr>
          <p:nvPr/>
        </p:nvPicPr>
        <p:blipFill>
          <a:blip r:embed="rId2" cstate="print"/>
          <a:srcRect/>
          <a:stretch>
            <a:fillRect/>
          </a:stretch>
        </p:blipFill>
        <p:spPr bwMode="auto">
          <a:xfrm>
            <a:off x="990600" y="0"/>
            <a:ext cx="6915629" cy="5486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http://www.greekmyths-greekmythology.com/wp-content/uploads/2010/06/myth-of-zeus-and-callisto.jpg"/>
          <p:cNvPicPr>
            <a:picLocks noChangeAspect="1" noChangeArrowheads="1"/>
          </p:cNvPicPr>
          <p:nvPr/>
        </p:nvPicPr>
        <p:blipFill>
          <a:blip r:embed="rId2" cstate="print"/>
          <a:srcRect/>
          <a:stretch>
            <a:fillRect/>
          </a:stretch>
        </p:blipFill>
        <p:spPr bwMode="auto">
          <a:xfrm>
            <a:off x="685800" y="381000"/>
            <a:ext cx="4219575" cy="5705476"/>
          </a:xfrm>
          <a:prstGeom prst="rect">
            <a:avLst/>
          </a:prstGeom>
          <a:noFill/>
        </p:spPr>
      </p:pic>
      <p:sp>
        <p:nvSpPr>
          <p:cNvPr id="5" name="Rectangle 4"/>
          <p:cNvSpPr/>
          <p:nvPr/>
        </p:nvSpPr>
        <p:spPr>
          <a:xfrm>
            <a:off x="5029200" y="2362200"/>
            <a:ext cx="3276600" cy="2585323"/>
          </a:xfrm>
          <a:prstGeom prst="rect">
            <a:avLst/>
          </a:prstGeom>
        </p:spPr>
        <p:txBody>
          <a:bodyPr wrap="square">
            <a:spAutoFit/>
          </a:bodyPr>
          <a:lstStyle/>
          <a:p>
            <a:r>
              <a:rPr lang="en-US" dirty="0" smtClean="0"/>
              <a:t>Artist: Francois Boucher</a:t>
            </a:r>
          </a:p>
          <a:p>
            <a:r>
              <a:rPr lang="en-US" dirty="0" smtClean="0"/>
              <a:t>Completion date: 1744</a:t>
            </a:r>
          </a:p>
          <a:p>
            <a:r>
              <a:rPr lang="en-US" dirty="0" smtClean="0"/>
              <a:t>Style: Rococo</a:t>
            </a:r>
          </a:p>
          <a:p>
            <a:r>
              <a:rPr lang="en-US" dirty="0" smtClean="0"/>
              <a:t>Genre: mythological painting</a:t>
            </a:r>
          </a:p>
          <a:p>
            <a:r>
              <a:rPr lang="en-US" dirty="0" smtClean="0"/>
              <a:t>Technique: Oil</a:t>
            </a:r>
          </a:p>
          <a:p>
            <a:r>
              <a:rPr lang="en-US" dirty="0" smtClean="0"/>
              <a:t>Material: Canvas</a:t>
            </a:r>
          </a:p>
          <a:p>
            <a:r>
              <a:rPr lang="en-US" dirty="0" smtClean="0"/>
              <a:t>Dimensions: 72 x 98 cm</a:t>
            </a:r>
          </a:p>
          <a:p>
            <a:r>
              <a:rPr lang="en-US" dirty="0" smtClean="0"/>
              <a:t>Gallery: Pushkin </a:t>
            </a:r>
            <a:r>
              <a:rPr lang="en-US" dirty="0" smtClean="0"/>
              <a:t>Museum</a:t>
            </a:r>
          </a:p>
          <a:p>
            <a:r>
              <a:rPr lang="en-US" dirty="0" smtClean="0"/>
              <a:t>Moscow, Russia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p:txBody>
      </p:sp>
      <p:sp>
        <p:nvSpPr>
          <p:cNvPr id="5" name="Rectangle 4"/>
          <p:cNvSpPr/>
          <p:nvPr/>
        </p:nvSpPr>
        <p:spPr>
          <a:xfrm>
            <a:off x="914400" y="5657671"/>
            <a:ext cx="7924800" cy="923330"/>
          </a:xfrm>
          <a:prstGeom prst="rect">
            <a:avLst/>
          </a:prstGeom>
        </p:spPr>
        <p:txBody>
          <a:bodyPr wrap="square">
            <a:spAutoFit/>
          </a:bodyPr>
          <a:lstStyle/>
          <a:p>
            <a:r>
              <a:rPr lang="en-US" dirty="0" smtClean="0"/>
              <a:t>In the painting "Jupiter In the Guise of Diana and the Nymph </a:t>
            </a:r>
            <a:r>
              <a:rPr lang="en-US" dirty="0" err="1" smtClean="0"/>
              <a:t>Callisto</a:t>
            </a:r>
            <a:r>
              <a:rPr lang="en-US" dirty="0" smtClean="0"/>
              <a:t>," by Francois Boucher (1759), Jupiter pretends to be Diana and whispers in </a:t>
            </a:r>
            <a:r>
              <a:rPr lang="en-US" dirty="0" err="1" smtClean="0"/>
              <a:t>Callisto's</a:t>
            </a:r>
            <a:r>
              <a:rPr lang="en-US" dirty="0" smtClean="0"/>
              <a:t> ear</a:t>
            </a:r>
            <a:r>
              <a:rPr lang="en-US" dirty="0" smtClean="0"/>
              <a:t>.</a:t>
            </a:r>
            <a:r>
              <a:rPr lang="en-US" dirty="0" smtClean="0"/>
              <a:t/>
            </a:r>
            <a:br>
              <a:rPr lang="en-US" dirty="0" smtClean="0"/>
            </a:br>
            <a:r>
              <a:rPr lang="en-US" i="1" dirty="0" smtClean="0"/>
              <a:t>the Nelson-Atkins Museum of Art, Kansas City, Missouri.</a:t>
            </a:r>
            <a:endParaRPr lang="en-US" dirty="0"/>
          </a:p>
        </p:txBody>
      </p:sp>
      <p:pic>
        <p:nvPicPr>
          <p:cNvPr id="11266" name="Picture 2" descr="http://www.windows2universe.org/mythology/WINDOWS_MAIN_FILE/Jupiter_in_guise.gif"/>
          <p:cNvPicPr>
            <a:picLocks noChangeAspect="1" noChangeArrowheads="1"/>
          </p:cNvPicPr>
          <p:nvPr/>
        </p:nvPicPr>
        <p:blipFill>
          <a:blip r:embed="rId2" cstate="print"/>
          <a:srcRect/>
          <a:stretch>
            <a:fillRect/>
          </a:stretch>
        </p:blipFill>
        <p:spPr bwMode="auto">
          <a:xfrm>
            <a:off x="1219200" y="228600"/>
            <a:ext cx="6878470" cy="5486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http://www.lilithgallery.com/arthistory/greekroman/images/FrancoisBoucher-Jupiter-and-Callisto-1769.jpg"/>
          <p:cNvPicPr>
            <a:picLocks noChangeAspect="1" noChangeArrowheads="1"/>
          </p:cNvPicPr>
          <p:nvPr/>
        </p:nvPicPr>
        <p:blipFill>
          <a:blip r:embed="rId2" cstate="print"/>
          <a:srcRect t="5556"/>
          <a:stretch>
            <a:fillRect/>
          </a:stretch>
        </p:blipFill>
        <p:spPr bwMode="auto">
          <a:xfrm>
            <a:off x="4114800" y="762000"/>
            <a:ext cx="4475605" cy="5486400"/>
          </a:xfrm>
          <a:prstGeom prst="rect">
            <a:avLst/>
          </a:prstGeom>
          <a:noFill/>
        </p:spPr>
      </p:pic>
      <p:sp>
        <p:nvSpPr>
          <p:cNvPr id="5" name="Rectangle 4"/>
          <p:cNvSpPr/>
          <p:nvPr/>
        </p:nvSpPr>
        <p:spPr>
          <a:xfrm>
            <a:off x="381000" y="3352800"/>
            <a:ext cx="4572000" cy="2585323"/>
          </a:xfrm>
          <a:prstGeom prst="rect">
            <a:avLst/>
          </a:prstGeom>
        </p:spPr>
        <p:txBody>
          <a:bodyPr>
            <a:spAutoFit/>
          </a:bodyPr>
          <a:lstStyle/>
          <a:p>
            <a:r>
              <a:rPr lang="en-US" b="1" dirty="0">
                <a:hlinkClick r:id="rId3"/>
              </a:rPr>
              <a:t>François Boucher</a:t>
            </a:r>
            <a:r>
              <a:rPr lang="en-US" dirty="0"/>
              <a:t> (1703 - 1770)</a:t>
            </a:r>
          </a:p>
          <a:p>
            <a:r>
              <a:rPr lang="en-US" dirty="0"/>
              <a:t>Jupiter and </a:t>
            </a:r>
            <a:r>
              <a:rPr lang="en-US" dirty="0" err="1"/>
              <a:t>Callisto</a:t>
            </a:r>
            <a:endParaRPr lang="en-US" dirty="0"/>
          </a:p>
          <a:p>
            <a:r>
              <a:rPr lang="en-US" dirty="0"/>
              <a:t>France</a:t>
            </a:r>
          </a:p>
          <a:p>
            <a:r>
              <a:rPr lang="en-US" dirty="0"/>
              <a:t>1769</a:t>
            </a:r>
          </a:p>
          <a:p>
            <a:r>
              <a:rPr lang="en-US" dirty="0"/>
              <a:t>Painting</a:t>
            </a:r>
          </a:p>
          <a:p>
            <a:r>
              <a:rPr lang="en-US" dirty="0"/>
              <a:t>Oil on canvas</a:t>
            </a:r>
          </a:p>
          <a:p>
            <a:r>
              <a:rPr lang="en-US" dirty="0"/>
              <a:t>Image size: 160 x 129 cm, oval</a:t>
            </a:r>
          </a:p>
          <a:p>
            <a:r>
              <a:rPr lang="en-US" dirty="0"/>
              <a:t>Signature: 'f. Boucher / </a:t>
            </a:r>
            <a:r>
              <a:rPr lang="en-US" dirty="0" smtClean="0"/>
              <a:t>1769</a:t>
            </a:r>
            <a:endParaRPr lang="en-US" dirty="0" smtClean="0"/>
          </a:p>
          <a:p>
            <a:r>
              <a:rPr lang="en-US" dirty="0" smtClean="0"/>
              <a:t>The Wallace Collection, London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5257800" cy="1143000"/>
          </a:xfrm>
        </p:spPr>
        <p:txBody>
          <a:bodyPr/>
          <a:lstStyle/>
          <a:p>
            <a:r>
              <a:rPr lang="en-US" dirty="0" smtClean="0"/>
              <a:t>Boucher’s </a:t>
            </a:r>
            <a:r>
              <a:rPr lang="en-US" dirty="0" err="1" smtClean="0"/>
              <a:t>Callistos</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www.greekmyths-greekmythology.com/wp-content/uploads/2010/06/myth-of-zeus-and-callisto.jpg"/>
          <p:cNvPicPr>
            <a:picLocks noChangeAspect="1" noChangeArrowheads="1"/>
          </p:cNvPicPr>
          <p:nvPr/>
        </p:nvPicPr>
        <p:blipFill>
          <a:blip r:embed="rId2" cstate="print"/>
          <a:srcRect/>
          <a:stretch>
            <a:fillRect/>
          </a:stretch>
        </p:blipFill>
        <p:spPr bwMode="auto">
          <a:xfrm>
            <a:off x="0" y="3200400"/>
            <a:ext cx="2705036" cy="3657600"/>
          </a:xfrm>
          <a:prstGeom prst="rect">
            <a:avLst/>
          </a:prstGeom>
          <a:noFill/>
        </p:spPr>
      </p:pic>
      <p:pic>
        <p:nvPicPr>
          <p:cNvPr id="5" name="Picture 2" descr="http://www.lilithgallery.com/arthistory/greekroman/images/FrancoisBoucher-Jupiter-and-Callisto-1769.jpg"/>
          <p:cNvPicPr>
            <a:picLocks noChangeAspect="1" noChangeArrowheads="1"/>
          </p:cNvPicPr>
          <p:nvPr/>
        </p:nvPicPr>
        <p:blipFill>
          <a:blip r:embed="rId3" cstate="print"/>
          <a:srcRect t="4167"/>
          <a:stretch>
            <a:fillRect/>
          </a:stretch>
        </p:blipFill>
        <p:spPr bwMode="auto">
          <a:xfrm>
            <a:off x="0" y="0"/>
            <a:ext cx="2940494" cy="3657600"/>
          </a:xfrm>
          <a:prstGeom prst="rect">
            <a:avLst/>
          </a:prstGeom>
          <a:noFill/>
        </p:spPr>
      </p:pic>
      <p:pic>
        <p:nvPicPr>
          <p:cNvPr id="6" name="Picture 2" descr="http://www.windows2universe.org/mythology/WINDOWS_MAIN_FILE/Jupiter_in_guise.gif"/>
          <p:cNvPicPr>
            <a:picLocks noChangeAspect="1" noChangeArrowheads="1"/>
          </p:cNvPicPr>
          <p:nvPr/>
        </p:nvPicPr>
        <p:blipFill>
          <a:blip r:embed="rId4" cstate="print"/>
          <a:srcRect/>
          <a:stretch>
            <a:fillRect/>
          </a:stretch>
        </p:blipFill>
        <p:spPr bwMode="auto">
          <a:xfrm>
            <a:off x="4191000" y="1524000"/>
            <a:ext cx="4585647" cy="3657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descr="http://etext.lib.virginia.edu/latin/ovid/vasal1557/large/0043_b7v.jpg"/>
          <p:cNvPicPr>
            <a:picLocks noChangeAspect="1" noChangeArrowheads="1"/>
          </p:cNvPicPr>
          <p:nvPr/>
        </p:nvPicPr>
        <p:blipFill>
          <a:blip r:embed="rId2" cstate="print"/>
          <a:srcRect/>
          <a:stretch>
            <a:fillRect/>
          </a:stretch>
        </p:blipFill>
        <p:spPr bwMode="auto">
          <a:xfrm>
            <a:off x="2819400" y="609600"/>
            <a:ext cx="3444949" cy="5486400"/>
          </a:xfrm>
          <a:prstGeom prst="rect">
            <a:avLst/>
          </a:prstGeom>
          <a:noFill/>
        </p:spPr>
      </p:pic>
      <p:sp>
        <p:nvSpPr>
          <p:cNvPr id="5" name="Rectangle 4"/>
          <p:cNvSpPr/>
          <p:nvPr/>
        </p:nvSpPr>
        <p:spPr>
          <a:xfrm>
            <a:off x="2743200" y="6248400"/>
            <a:ext cx="3778727" cy="369332"/>
          </a:xfrm>
          <a:prstGeom prst="rect">
            <a:avLst/>
          </a:prstGeom>
        </p:spPr>
        <p:txBody>
          <a:bodyPr wrap="none">
            <a:spAutoFit/>
          </a:bodyPr>
          <a:lstStyle/>
          <a:p>
            <a:r>
              <a:rPr lang="en-US" b="1" dirty="0"/>
              <a:t>Salomon-Solis Illustration </a:t>
            </a:r>
            <a:r>
              <a:rPr lang="en-US" b="1" dirty="0" smtClean="0"/>
              <a:t>Cycles1557</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2" descr="andreaschiavone-arcashunting.jpg"/>
          <p:cNvPicPr>
            <a:picLocks noChangeAspect="1" noChangeArrowheads="1"/>
          </p:cNvPicPr>
          <p:nvPr/>
        </p:nvPicPr>
        <p:blipFill>
          <a:blip r:embed="rId2" cstate="print"/>
          <a:srcRect/>
          <a:stretch>
            <a:fillRect/>
          </a:stretch>
        </p:blipFill>
        <p:spPr bwMode="auto">
          <a:xfrm>
            <a:off x="304800" y="457200"/>
            <a:ext cx="5958496" cy="5943600"/>
          </a:xfrm>
          <a:prstGeom prst="rect">
            <a:avLst/>
          </a:prstGeom>
          <a:noFill/>
        </p:spPr>
      </p:pic>
      <p:sp>
        <p:nvSpPr>
          <p:cNvPr id="6" name="Rectangle 5"/>
          <p:cNvSpPr/>
          <p:nvPr/>
        </p:nvSpPr>
        <p:spPr>
          <a:xfrm>
            <a:off x="6400800" y="4343400"/>
            <a:ext cx="2514600" cy="1477328"/>
          </a:xfrm>
          <a:prstGeom prst="rect">
            <a:avLst/>
          </a:prstGeom>
        </p:spPr>
        <p:txBody>
          <a:bodyPr wrap="square">
            <a:spAutoFit/>
          </a:bodyPr>
          <a:lstStyle/>
          <a:p>
            <a:r>
              <a:rPr lang="en-US" dirty="0" smtClean="0"/>
              <a:t>Andrea </a:t>
            </a:r>
            <a:r>
              <a:rPr lang="en-US" dirty="0" err="1" smtClean="0"/>
              <a:t>Schiavone</a:t>
            </a:r>
            <a:endParaRPr lang="en-US" dirty="0" smtClean="0"/>
          </a:p>
          <a:p>
            <a:r>
              <a:rPr lang="en-US" dirty="0" err="1" smtClean="0"/>
              <a:t>Arcas</a:t>
            </a:r>
            <a:r>
              <a:rPr lang="en-US" dirty="0" smtClean="0"/>
              <a:t> Hunting</a:t>
            </a:r>
          </a:p>
          <a:p>
            <a:r>
              <a:rPr lang="en-US" dirty="0" smtClean="0"/>
              <a:t>about </a:t>
            </a:r>
            <a:r>
              <a:rPr lang="en-US" dirty="0" smtClean="0"/>
              <a:t>1550</a:t>
            </a:r>
            <a:br>
              <a:rPr lang="en-US" dirty="0" smtClean="0"/>
            </a:br>
            <a:r>
              <a:rPr lang="en-US" dirty="0" smtClean="0"/>
              <a:t>The National Gallery, London.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www.spaightwoodgalleries.com/Media/Old_Masters/Venice_1500/Venice_1500_Diana_Callisto.jpg"/>
          <p:cNvPicPr>
            <a:picLocks noChangeAspect="1" noChangeArrowheads="1"/>
          </p:cNvPicPr>
          <p:nvPr/>
        </p:nvPicPr>
        <p:blipFill>
          <a:blip r:embed="rId2" cstate="print"/>
          <a:srcRect/>
          <a:stretch>
            <a:fillRect/>
          </a:stretch>
        </p:blipFill>
        <p:spPr bwMode="auto">
          <a:xfrm>
            <a:off x="838200" y="457200"/>
            <a:ext cx="7372193" cy="4572000"/>
          </a:xfrm>
          <a:prstGeom prst="rect">
            <a:avLst/>
          </a:prstGeom>
          <a:noFill/>
        </p:spPr>
      </p:pic>
      <p:sp>
        <p:nvSpPr>
          <p:cNvPr id="5" name="Rectangle 4"/>
          <p:cNvSpPr/>
          <p:nvPr/>
        </p:nvSpPr>
        <p:spPr>
          <a:xfrm>
            <a:off x="2209800" y="5334000"/>
            <a:ext cx="4572000" cy="646331"/>
          </a:xfrm>
          <a:prstGeom prst="rect">
            <a:avLst/>
          </a:prstGeom>
        </p:spPr>
        <p:txBody>
          <a:bodyPr>
            <a:spAutoFit/>
          </a:bodyPr>
          <a:lstStyle/>
          <a:p>
            <a:r>
              <a:rPr lang="en-US" b="1" dirty="0"/>
              <a:t>Venetian School, c. 1500. </a:t>
            </a:r>
            <a:r>
              <a:rPr lang="en-US" b="1" i="1" dirty="0"/>
              <a:t>Diana and </a:t>
            </a:r>
            <a:r>
              <a:rPr lang="en-US" b="1" i="1" dirty="0" err="1"/>
              <a:t>Callisto</a:t>
            </a:r>
            <a:r>
              <a:rPr lang="en-US" b="1" dirty="0"/>
              <a:t>. Original woodcut, c. 1500, Venice.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descr="http://www.latein-pagina.de/ovid/pic_ovid_2/callisto%20arcas.jpg"/>
          <p:cNvPicPr>
            <a:picLocks noChangeAspect="1" noChangeArrowheads="1"/>
          </p:cNvPicPr>
          <p:nvPr/>
        </p:nvPicPr>
        <p:blipFill>
          <a:blip r:embed="rId2" cstate="print"/>
          <a:srcRect/>
          <a:stretch>
            <a:fillRect/>
          </a:stretch>
        </p:blipFill>
        <p:spPr bwMode="auto">
          <a:xfrm>
            <a:off x="1676400" y="685800"/>
            <a:ext cx="5619750" cy="4162426"/>
          </a:xfrm>
          <a:prstGeom prst="rect">
            <a:avLst/>
          </a:prstGeom>
          <a:noFill/>
        </p:spPr>
      </p:pic>
      <p:sp>
        <p:nvSpPr>
          <p:cNvPr id="6" name="Rectangle 5"/>
          <p:cNvSpPr/>
          <p:nvPr/>
        </p:nvSpPr>
        <p:spPr>
          <a:xfrm>
            <a:off x="1828800" y="5380672"/>
            <a:ext cx="4572000" cy="1477328"/>
          </a:xfrm>
          <a:prstGeom prst="rect">
            <a:avLst/>
          </a:prstGeom>
        </p:spPr>
        <p:txBody>
          <a:bodyPr>
            <a:spAutoFit/>
          </a:bodyPr>
          <a:lstStyle/>
          <a:p>
            <a:r>
              <a:rPr lang="en-US" dirty="0"/>
              <a:t> From the University of Virginia website: The Renaissance Reception of Ovid in Image and Text, featuring a 1563 edition of Ovid's Metamorphoses illustrated by </a:t>
            </a:r>
            <a:r>
              <a:rPr lang="en-US" dirty="0" err="1"/>
              <a:t>by</a:t>
            </a:r>
            <a:r>
              <a:rPr lang="en-US" dirty="0"/>
              <a:t> Virgil Solis and others.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Useful Websites</a:t>
            </a:r>
            <a:endParaRPr lang="en-US" dirty="0"/>
          </a:p>
        </p:txBody>
      </p:sp>
      <p:sp>
        <p:nvSpPr>
          <p:cNvPr id="3" name="Content Placeholder 2"/>
          <p:cNvSpPr>
            <a:spLocks noGrp="1"/>
          </p:cNvSpPr>
          <p:nvPr>
            <p:ph idx="1"/>
          </p:nvPr>
        </p:nvSpPr>
        <p:spPr/>
        <p:txBody>
          <a:bodyPr>
            <a:normAutofit fontScale="85000" lnSpcReduction="10000"/>
          </a:bodyPr>
          <a:lstStyle/>
          <a:p>
            <a:r>
              <a:rPr lang="en-US" u="sng" dirty="0">
                <a:hlinkClick r:id="rId2"/>
              </a:rPr>
              <a:t>http://</a:t>
            </a:r>
            <a:r>
              <a:rPr lang="en-US" u="sng" dirty="0" smtClean="0">
                <a:hlinkClick r:id="rId2"/>
              </a:rPr>
              <a:t>www.lilithgallery.com/arthistory/greekroman/Achilles-to-Zephyr-List-of-Greek-Roman-Art.html</a:t>
            </a:r>
            <a:endParaRPr lang="en-US" dirty="0"/>
          </a:p>
          <a:p>
            <a:r>
              <a:rPr lang="en-US" u="sng" dirty="0">
                <a:hlinkClick r:id="rId3"/>
              </a:rPr>
              <a:t>http://</a:t>
            </a:r>
            <a:r>
              <a:rPr lang="en-US" u="sng" dirty="0" smtClean="0">
                <a:hlinkClick r:id="rId3"/>
              </a:rPr>
              <a:t>mini-site.louvre.fr/venise/en/exhibition/prologue.html</a:t>
            </a:r>
            <a:endParaRPr lang="en-US" dirty="0"/>
          </a:p>
          <a:p>
            <a:r>
              <a:rPr lang="en-US" u="sng" dirty="0">
                <a:hlinkClick r:id="rId4"/>
              </a:rPr>
              <a:t>http://</a:t>
            </a:r>
            <a:r>
              <a:rPr lang="en-US" u="sng" dirty="0" smtClean="0">
                <a:hlinkClick r:id="rId4"/>
              </a:rPr>
              <a:t>www.spaightwoodgalleries.com/Pages/Venice_1500_Myth.html</a:t>
            </a:r>
            <a:endParaRPr lang="en-US" u="sng" dirty="0" smtClean="0"/>
          </a:p>
          <a:p>
            <a:r>
              <a:rPr lang="en-US" dirty="0" smtClean="0">
                <a:hlinkClick r:id="rId5"/>
              </a:rPr>
              <a:t>http://etext.virginia.edu/latin/ovid/ovidillust.html</a:t>
            </a:r>
            <a:endParaRPr lang="en-US" dirty="0" smtClean="0"/>
          </a:p>
          <a:p>
            <a:r>
              <a:rPr lang="en-US" dirty="0" smtClean="0">
                <a:hlinkClick r:id="rId6"/>
              </a:rPr>
              <a:t>http://etext.virginia.edu/latin/ovid/metamorphosesdovide.html</a:t>
            </a:r>
            <a:endParaRPr lang="en-US" dirty="0" smtClean="0"/>
          </a:p>
          <a:p>
            <a:r>
              <a:rPr lang="en-US" smtClean="0">
                <a:hlinkClick r:id="rId5"/>
              </a:rPr>
              <a:t>http://etext.virginia.edu/latin/ovid/ovidillust.html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Jupiter and </a:t>
            </a:r>
            <a:r>
              <a:rPr lang="en-US" dirty="0" err="1" smtClean="0"/>
              <a:t>Callisto</a:t>
            </a:r>
            <a:endParaRPr lang="en-US" dirty="0"/>
          </a:p>
        </p:txBody>
      </p:sp>
      <p:sp>
        <p:nvSpPr>
          <p:cNvPr id="3" name="Content Placeholder 2"/>
          <p:cNvSpPr>
            <a:spLocks noGrp="1"/>
          </p:cNvSpPr>
          <p:nvPr>
            <p:ph idx="1"/>
          </p:nvPr>
        </p:nvSpPr>
        <p:spPr/>
        <p:txBody>
          <a:bodyPr/>
          <a:lstStyle/>
          <a:p>
            <a:endParaRPr lang="en-US"/>
          </a:p>
        </p:txBody>
      </p:sp>
      <p:pic>
        <p:nvPicPr>
          <p:cNvPr id="32770" name="Picture 2" descr="http://www.vias.org/church_paintchem/img/photo_painting_schiavone_630.jpg"/>
          <p:cNvPicPr>
            <a:picLocks noChangeAspect="1" noChangeArrowheads="1"/>
          </p:cNvPicPr>
          <p:nvPr/>
        </p:nvPicPr>
        <p:blipFill>
          <a:blip r:embed="rId2" cstate="print"/>
          <a:srcRect/>
          <a:stretch>
            <a:fillRect/>
          </a:stretch>
        </p:blipFill>
        <p:spPr bwMode="auto">
          <a:xfrm>
            <a:off x="0" y="1371600"/>
            <a:ext cx="5500360" cy="5486400"/>
          </a:xfrm>
          <a:prstGeom prst="rect">
            <a:avLst/>
          </a:prstGeom>
          <a:noFill/>
        </p:spPr>
      </p:pic>
      <p:sp>
        <p:nvSpPr>
          <p:cNvPr id="5" name="Rectangle 4"/>
          <p:cNvSpPr/>
          <p:nvPr/>
        </p:nvSpPr>
        <p:spPr>
          <a:xfrm>
            <a:off x="5410200" y="5334000"/>
            <a:ext cx="3733800" cy="923330"/>
          </a:xfrm>
          <a:prstGeom prst="rect">
            <a:avLst/>
          </a:prstGeom>
        </p:spPr>
        <p:txBody>
          <a:bodyPr wrap="square">
            <a:spAutoFit/>
          </a:bodyPr>
          <a:lstStyle/>
          <a:p>
            <a:r>
              <a:rPr lang="en-US" dirty="0" smtClean="0"/>
              <a:t>Andrea </a:t>
            </a:r>
            <a:r>
              <a:rPr lang="en-US" dirty="0" err="1" smtClean="0"/>
              <a:t>Schiavone</a:t>
            </a:r>
            <a:endParaRPr lang="en-US" dirty="0" smtClean="0"/>
          </a:p>
          <a:p>
            <a:r>
              <a:rPr lang="en-US" dirty="0" smtClean="0"/>
              <a:t>Jupiter </a:t>
            </a:r>
            <a:r>
              <a:rPr lang="en-US" dirty="0" smtClean="0"/>
              <a:t>seducing </a:t>
            </a:r>
            <a:r>
              <a:rPr lang="en-US" dirty="0" err="1" smtClean="0"/>
              <a:t>Callisto</a:t>
            </a:r>
            <a:r>
              <a:rPr lang="en-US" dirty="0" smtClean="0"/>
              <a:t>, about 1550</a:t>
            </a:r>
            <a:br>
              <a:rPr lang="en-US" dirty="0" smtClean="0"/>
            </a:br>
            <a:r>
              <a:rPr lang="en-US" dirty="0" smtClean="0"/>
              <a:t>The </a:t>
            </a:r>
            <a:r>
              <a:rPr lang="en-US" dirty="0" smtClean="0"/>
              <a:t>National Gallery, London.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Callisto</a:t>
            </a:r>
            <a:r>
              <a:rPr lang="en-US" dirty="0" smtClean="0"/>
              <a:t> and Jupiter</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5380672"/>
            <a:ext cx="4572000" cy="1754326"/>
          </a:xfrm>
          <a:prstGeom prst="rect">
            <a:avLst/>
          </a:prstGeom>
        </p:spPr>
        <p:txBody>
          <a:bodyPr>
            <a:spAutoFit/>
          </a:bodyPr>
          <a:lstStyle/>
          <a:p>
            <a:r>
              <a:rPr lang="en-US" dirty="0" smtClean="0"/>
              <a:t> ANTONIO TEMPESTA</a:t>
            </a:r>
            <a:br>
              <a:rPr lang="en-US" dirty="0" smtClean="0"/>
            </a:br>
            <a:r>
              <a:rPr lang="en-US" dirty="0" smtClean="0"/>
              <a:t>Date :1606</a:t>
            </a:r>
            <a:br>
              <a:rPr lang="en-US" dirty="0" smtClean="0"/>
            </a:br>
            <a:r>
              <a:rPr lang="en-US" dirty="0" smtClean="0"/>
              <a:t>Technique :Engraving, 97 x 115 mm</a:t>
            </a:r>
            <a:br>
              <a:rPr lang="en-US" dirty="0" smtClean="0"/>
            </a:br>
            <a:r>
              <a:rPr lang="en-US" dirty="0" smtClean="0"/>
              <a:t>Type :mythological</a:t>
            </a:r>
            <a:br>
              <a:rPr lang="en-US" dirty="0" smtClean="0"/>
            </a:br>
            <a:r>
              <a:rPr lang="en-US" dirty="0" smtClean="0"/>
              <a:t>Form :graphics</a:t>
            </a:r>
          </a:p>
          <a:p>
            <a:endParaRPr lang="en-US" dirty="0"/>
          </a:p>
        </p:txBody>
      </p:sp>
      <p:pic>
        <p:nvPicPr>
          <p:cNvPr id="14338" name="Picture 2" descr="http://www.lib-art.com/imgpaintingthumb/0/4/t5340-jupiter-and-callisto-antonio-tempesta.jpg"/>
          <p:cNvPicPr>
            <a:picLocks noChangeAspect="1" noChangeArrowheads="1"/>
          </p:cNvPicPr>
          <p:nvPr/>
        </p:nvPicPr>
        <p:blipFill>
          <a:blip r:embed="rId2" cstate="print"/>
          <a:srcRect/>
          <a:stretch>
            <a:fillRect/>
          </a:stretch>
        </p:blipFill>
        <p:spPr bwMode="auto">
          <a:xfrm>
            <a:off x="2362200" y="1219200"/>
            <a:ext cx="5695948" cy="457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66800" y="5103674"/>
            <a:ext cx="4572000" cy="2031325"/>
          </a:xfrm>
          <a:prstGeom prst="rect">
            <a:avLst/>
          </a:prstGeom>
        </p:spPr>
        <p:txBody>
          <a:bodyPr>
            <a:spAutoFit/>
          </a:bodyPr>
          <a:lstStyle/>
          <a:p>
            <a:r>
              <a:rPr lang="en-US" dirty="0" smtClean="0"/>
              <a:t>Jupiter and </a:t>
            </a:r>
            <a:r>
              <a:rPr lang="en-US" dirty="0" err="1" smtClean="0"/>
              <a:t>Callisto</a:t>
            </a:r>
            <a:r>
              <a:rPr lang="en-US" dirty="0" smtClean="0"/>
              <a:t>, 1613</a:t>
            </a:r>
          </a:p>
          <a:p>
            <a:r>
              <a:rPr lang="en-US" dirty="0" smtClean="0"/>
              <a:t>by Peter Paul Rubens</a:t>
            </a:r>
          </a:p>
          <a:p>
            <a:r>
              <a:rPr lang="en-US" dirty="0" smtClean="0"/>
              <a:t>Location: Staatliche </a:t>
            </a:r>
            <a:r>
              <a:rPr lang="en-US" dirty="0" err="1" smtClean="0"/>
              <a:t>Kunstsammlungen</a:t>
            </a:r>
            <a:r>
              <a:rPr lang="en-US" dirty="0" smtClean="0"/>
              <a:t>, Kassel, Germany</a:t>
            </a:r>
          </a:p>
          <a:p>
            <a:r>
              <a:rPr lang="en-US" dirty="0" smtClean="0"/>
              <a:t>Painting Technique: oil on canvas</a:t>
            </a:r>
          </a:p>
          <a:p>
            <a:r>
              <a:rPr lang="en-US" dirty="0" smtClean="0"/>
              <a:t>Picture content: Nude</a:t>
            </a:r>
          </a:p>
          <a:p>
            <a:endParaRPr lang="en-US" dirty="0"/>
          </a:p>
        </p:txBody>
      </p:sp>
      <p:pic>
        <p:nvPicPr>
          <p:cNvPr id="5122" name="Picture 2" descr="http://media.kunst-fuer-alle.de/img/36/m/36_190358~jupiter-and-callisto,-1613.jpg"/>
          <p:cNvPicPr>
            <a:picLocks noChangeAspect="1" noChangeArrowheads="1"/>
          </p:cNvPicPr>
          <p:nvPr/>
        </p:nvPicPr>
        <p:blipFill>
          <a:blip r:embed="rId2" cstate="print"/>
          <a:srcRect l="8604" t="6667" r="2896" b="6667"/>
          <a:stretch>
            <a:fillRect/>
          </a:stretch>
        </p:blipFill>
        <p:spPr bwMode="auto">
          <a:xfrm>
            <a:off x="2057400" y="685800"/>
            <a:ext cx="5486400" cy="3962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www.flg.es/revista_goya/imagenes/imagenes_grandes/312/jupiter_calisto.jpg"/>
          <p:cNvPicPr>
            <a:picLocks noChangeAspect="1" noChangeArrowheads="1"/>
          </p:cNvPicPr>
          <p:nvPr/>
        </p:nvPicPr>
        <p:blipFill>
          <a:blip r:embed="rId2" cstate="print"/>
          <a:srcRect/>
          <a:stretch>
            <a:fillRect/>
          </a:stretch>
        </p:blipFill>
        <p:spPr bwMode="auto">
          <a:xfrm>
            <a:off x="1752600" y="762000"/>
            <a:ext cx="5937660" cy="4572000"/>
          </a:xfrm>
          <a:prstGeom prst="rect">
            <a:avLst/>
          </a:prstGeom>
          <a:noFill/>
        </p:spPr>
      </p:pic>
      <p:sp>
        <p:nvSpPr>
          <p:cNvPr id="5" name="Rectangle 4"/>
          <p:cNvSpPr/>
          <p:nvPr/>
        </p:nvSpPr>
        <p:spPr>
          <a:xfrm>
            <a:off x="762000" y="5562600"/>
            <a:ext cx="4572000" cy="1200329"/>
          </a:xfrm>
          <a:prstGeom prst="rect">
            <a:avLst/>
          </a:prstGeom>
        </p:spPr>
        <p:txBody>
          <a:bodyPr>
            <a:spAutoFit/>
          </a:bodyPr>
          <a:lstStyle/>
          <a:p>
            <a:r>
              <a:rPr lang="en-US" b="1" dirty="0" smtClean="0"/>
              <a:t>"JUPITER AND </a:t>
            </a:r>
            <a:r>
              <a:rPr lang="en-US" b="1" dirty="0" smtClean="0"/>
              <a:t>CALLISTO“ (1676)</a:t>
            </a:r>
          </a:p>
          <a:p>
            <a:r>
              <a:rPr lang="en-US" b="1" dirty="0" smtClean="0"/>
              <a:t>E</a:t>
            </a:r>
            <a:r>
              <a:rPr lang="en-US" b="1" dirty="0" smtClean="0"/>
              <a:t>RASMUS </a:t>
            </a:r>
            <a:r>
              <a:rPr lang="en-US" b="1" dirty="0" smtClean="0"/>
              <a:t>QUELLINUS IN PALMA DE </a:t>
            </a:r>
            <a:r>
              <a:rPr lang="en-US" b="1" dirty="0" smtClean="0"/>
              <a:t>MALLORCA </a:t>
            </a:r>
          </a:p>
          <a:p>
            <a:r>
              <a:rPr lang="en-US" b="1" dirty="0" smtClean="0"/>
              <a:t>Private Collection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www.maicar.com/GML/000Images/cim/callisto3822.jpg"/>
          <p:cNvPicPr>
            <a:picLocks noChangeAspect="1" noChangeArrowheads="1"/>
          </p:cNvPicPr>
          <p:nvPr/>
        </p:nvPicPr>
        <p:blipFill>
          <a:blip r:embed="rId2" cstate="print"/>
          <a:srcRect/>
          <a:stretch>
            <a:fillRect/>
          </a:stretch>
        </p:blipFill>
        <p:spPr bwMode="auto">
          <a:xfrm>
            <a:off x="0" y="0"/>
            <a:ext cx="5667375" cy="6858001"/>
          </a:xfrm>
          <a:prstGeom prst="rect">
            <a:avLst/>
          </a:prstGeom>
          <a:noFill/>
        </p:spPr>
      </p:pic>
      <p:sp>
        <p:nvSpPr>
          <p:cNvPr id="5" name="Rectangle 4"/>
          <p:cNvSpPr/>
          <p:nvPr/>
        </p:nvSpPr>
        <p:spPr>
          <a:xfrm>
            <a:off x="5715000" y="4114800"/>
            <a:ext cx="3429000" cy="1200329"/>
          </a:xfrm>
          <a:prstGeom prst="rect">
            <a:avLst/>
          </a:prstGeom>
        </p:spPr>
        <p:txBody>
          <a:bodyPr wrap="square">
            <a:spAutoFit/>
          </a:bodyPr>
          <a:lstStyle/>
          <a:p>
            <a:r>
              <a:rPr lang="en-US" dirty="0"/>
              <a:t>Jacob de Wit 1695-1754: Jupiter disguised as Diana, seducing the nymph </a:t>
            </a:r>
            <a:r>
              <a:rPr lang="en-US" dirty="0" err="1"/>
              <a:t>Callisto</a:t>
            </a:r>
            <a:r>
              <a:rPr lang="en-US" dirty="0"/>
              <a:t>. Rijksmuseum, Amsterdam.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31746" name="Picture 2" descr="Jacopo Amigoni Jupiter and Callisto"/>
          <p:cNvPicPr>
            <a:picLocks noChangeAspect="1" noChangeArrowheads="1"/>
          </p:cNvPicPr>
          <p:nvPr/>
        </p:nvPicPr>
        <p:blipFill>
          <a:blip r:embed="rId2" cstate="print"/>
          <a:srcRect/>
          <a:stretch>
            <a:fillRect/>
          </a:stretch>
        </p:blipFill>
        <p:spPr bwMode="auto">
          <a:xfrm>
            <a:off x="1600200" y="381000"/>
            <a:ext cx="5715000" cy="4886326"/>
          </a:xfrm>
          <a:prstGeom prst="rect">
            <a:avLst/>
          </a:prstGeom>
          <a:noFill/>
        </p:spPr>
      </p:pic>
      <p:sp>
        <p:nvSpPr>
          <p:cNvPr id="5" name="Rectangle 4"/>
          <p:cNvSpPr/>
          <p:nvPr/>
        </p:nvSpPr>
        <p:spPr>
          <a:xfrm>
            <a:off x="1981200" y="5867400"/>
            <a:ext cx="5231881" cy="646331"/>
          </a:xfrm>
          <a:prstGeom prst="rect">
            <a:avLst/>
          </a:prstGeom>
        </p:spPr>
        <p:txBody>
          <a:bodyPr wrap="none">
            <a:spAutoFit/>
          </a:bodyPr>
          <a:lstStyle/>
          <a:p>
            <a:r>
              <a:rPr lang="en-US" b="1" dirty="0" smtClean="0"/>
              <a:t>Jacopo </a:t>
            </a:r>
            <a:r>
              <a:rPr lang="en-US" b="1" dirty="0" err="1" smtClean="0"/>
              <a:t>Amigoni</a:t>
            </a:r>
            <a:r>
              <a:rPr lang="en-US" dirty="0" smtClean="0"/>
              <a:t> (1682–1752</a:t>
            </a:r>
            <a:r>
              <a:rPr lang="en-US" dirty="0" smtClean="0"/>
              <a:t>),</a:t>
            </a:r>
          </a:p>
          <a:p>
            <a:r>
              <a:rPr lang="en-US" dirty="0" smtClean="0"/>
              <a:t>This artist also did </a:t>
            </a:r>
            <a:r>
              <a:rPr lang="en-US" dirty="0" smtClean="0">
                <a:hlinkClick r:id="rId3"/>
              </a:rPr>
              <a:t>“Juno Receiving the Head of Argus</a:t>
            </a: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Callisto</a:t>
            </a:r>
            <a:r>
              <a:rPr lang="en-US" dirty="0" smtClean="0"/>
              <a:t> and Diana</a:t>
            </a:r>
            <a:endParaRPr lang="en-US" dirty="0"/>
          </a:p>
        </p:txBody>
      </p:sp>
      <p:sp>
        <p:nvSpPr>
          <p:cNvPr id="3" name="Content Placeholder 2"/>
          <p:cNvSpPr>
            <a:spLocks noGrp="1"/>
          </p:cNvSpPr>
          <p:nvPr>
            <p:ph idx="1"/>
          </p:nvPr>
        </p:nvSpPr>
        <p:spPr/>
        <p:txBody>
          <a:bodyPr/>
          <a:lstStyle/>
          <a:p>
            <a:endParaRPr lang="en-US"/>
          </a:p>
        </p:txBody>
      </p:sp>
      <p:pic>
        <p:nvPicPr>
          <p:cNvPr id="13314" name="Picture 2" descr="http://mini-site.louvre.fr/venise/commun/img/exposition/femme_desiree/Schiavone_Diane-Callisto_Amiens400.jpg"/>
          <p:cNvPicPr>
            <a:picLocks noChangeAspect="1" noChangeArrowheads="1"/>
          </p:cNvPicPr>
          <p:nvPr/>
        </p:nvPicPr>
        <p:blipFill>
          <a:blip r:embed="rId2" cstate="print"/>
          <a:srcRect/>
          <a:stretch>
            <a:fillRect/>
          </a:stretch>
        </p:blipFill>
        <p:spPr bwMode="auto">
          <a:xfrm>
            <a:off x="0" y="1371600"/>
            <a:ext cx="9144000" cy="3487271"/>
          </a:xfrm>
          <a:prstGeom prst="rect">
            <a:avLst/>
          </a:prstGeom>
          <a:noFill/>
        </p:spPr>
      </p:pic>
      <p:sp>
        <p:nvSpPr>
          <p:cNvPr id="5" name="Rectangle 4"/>
          <p:cNvSpPr/>
          <p:nvPr/>
        </p:nvSpPr>
        <p:spPr>
          <a:xfrm>
            <a:off x="2438400" y="5638800"/>
            <a:ext cx="4572000" cy="1200329"/>
          </a:xfrm>
          <a:prstGeom prst="rect">
            <a:avLst/>
          </a:prstGeom>
        </p:spPr>
        <p:txBody>
          <a:bodyPr>
            <a:spAutoFit/>
          </a:bodyPr>
          <a:lstStyle/>
          <a:p>
            <a:r>
              <a:rPr lang="it-IT" b="1" dirty="0"/>
              <a:t>Schiavone, </a:t>
            </a:r>
            <a:r>
              <a:rPr lang="it-IT" b="1" i="1" dirty="0"/>
              <a:t>Diana and Callisto</a:t>
            </a:r>
            <a:endParaRPr lang="it-IT" b="1" dirty="0"/>
          </a:p>
          <a:p>
            <a:r>
              <a:rPr lang="it-IT" dirty="0" smtClean="0"/>
              <a:t>c.1550</a:t>
            </a:r>
          </a:p>
          <a:p>
            <a:r>
              <a:rPr lang="it-IT" dirty="0" smtClean="0"/>
              <a:t>Amiens</a:t>
            </a:r>
            <a:r>
              <a:rPr lang="it-IT" dirty="0"/>
              <a:t>, </a:t>
            </a:r>
            <a:r>
              <a:rPr lang="it-IT" dirty="0" err="1"/>
              <a:t>Musée</a:t>
            </a:r>
            <a:r>
              <a:rPr lang="it-IT" dirty="0"/>
              <a:t> de </a:t>
            </a:r>
            <a:r>
              <a:rPr lang="it-IT" dirty="0" err="1"/>
              <a:t>Picardie</a:t>
            </a:r>
            <a:r>
              <a:rPr lang="it-IT" dirty="0"/>
              <a:t> </a:t>
            </a:r>
            <a:br>
              <a:rPr lang="it-IT" dirty="0"/>
            </a:br>
            <a:r>
              <a:rPr lang="it-IT" dirty="0"/>
              <a:t>(MPLav1894-241)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Words>
  <Application>Microsoft Office PowerPoint</Application>
  <PresentationFormat>On-screen Show (4:3)</PresentationFormat>
  <Paragraphs>84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Callisto</vt:lpstr>
      <vt:lpstr>Slide 2</vt:lpstr>
      <vt:lpstr>Jupiter and Callisto</vt:lpstr>
      <vt:lpstr>Callisto and Jupiter</vt:lpstr>
      <vt:lpstr>Slide 5</vt:lpstr>
      <vt:lpstr>Slide 6</vt:lpstr>
      <vt:lpstr>Slide 7</vt:lpstr>
      <vt:lpstr>Slide 8</vt:lpstr>
      <vt:lpstr>Callisto and Diana</vt:lpstr>
      <vt:lpstr>Slide 10</vt:lpstr>
      <vt:lpstr>Titian’s Later Mythologies</vt:lpstr>
      <vt:lpstr>Slide 12</vt:lpstr>
      <vt:lpstr>Slide 13</vt:lpstr>
      <vt:lpstr>Slide 14</vt:lpstr>
      <vt:lpstr>Slide 15</vt:lpstr>
      <vt:lpstr>Slide 16</vt:lpstr>
      <vt:lpstr>Boucher’s Callistos</vt:lpstr>
      <vt:lpstr>Slide 18</vt:lpstr>
      <vt:lpstr>Slide 19</vt:lpstr>
      <vt:lpstr>Slide 20</vt:lpstr>
      <vt:lpstr>More Useful Websites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Callisto</dc:title>
  <dc:creator>Tom Sienkewicz</dc:creator>
  <cp:lastModifiedBy>Tom Sienkewicz</cp:lastModifiedBy>
  <cp:revision>3</cp:revision>
  <dcterms:created xsi:type="dcterms:W3CDTF">2011-09-16T20:53:33Z</dcterms:created>
  <dcterms:modified xsi:type="dcterms:W3CDTF">2011-09-18T22:19:02Z</dcterms:modified>
</cp:coreProperties>
</file>