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71" r:id="rId4"/>
    <p:sldId id="273" r:id="rId5"/>
    <p:sldId id="274" r:id="rId6"/>
    <p:sldId id="266" r:id="rId7"/>
    <p:sldId id="284" r:id="rId8"/>
    <p:sldId id="275" r:id="rId9"/>
    <p:sldId id="288" r:id="rId10"/>
    <p:sldId id="283" r:id="rId11"/>
    <p:sldId id="277" r:id="rId12"/>
    <p:sldId id="282" r:id="rId13"/>
    <p:sldId id="286" r:id="rId14"/>
    <p:sldId id="278" r:id="rId15"/>
    <p:sldId id="287" r:id="rId16"/>
    <p:sldId id="279" r:id="rId17"/>
    <p:sldId id="280" r:id="rId18"/>
    <p:sldId id="276" r:id="rId19"/>
    <p:sldId id="281" r:id="rId20"/>
    <p:sldId id="272" r:id="rId21"/>
    <p:sldId id="292" r:id="rId22"/>
    <p:sldId id="263" r:id="rId23"/>
    <p:sldId id="260" r:id="rId24"/>
    <p:sldId id="293" r:id="rId25"/>
    <p:sldId id="299" r:id="rId26"/>
    <p:sldId id="297" r:id="rId27"/>
    <p:sldId id="298" r:id="rId28"/>
    <p:sldId id="295" r:id="rId29"/>
    <p:sldId id="296" r:id="rId30"/>
    <p:sldId id="262" r:id="rId31"/>
    <p:sldId id="294" r:id="rId32"/>
    <p:sldId id="26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3D12-31B3-4326-9A2D-554FA378DBC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AC352-B33A-48AF-B103-AD7877AE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C352-B33A-48AF-B103-AD7877AE21A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5E4F2-28DB-49EA-96C7-6EED1687AC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department.monm.edu/classics/Courses/Chronology.ht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museum.org/toah/intro/atr/04sm.htm" TargetMode="External"/><Relationship Id="rId5" Type="http://schemas.openxmlformats.org/officeDocument/2006/relationships/hyperlink" Target="http://chaos1.hypermart.net/fullsize/artrenfs.gif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chaos1.hypermart.net/fullsize/artancfs.gif" TargetMode="External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red-destinations.com/greece/delphi" TargetMode="External"/><Relationship Id="rId2" Type="http://schemas.openxmlformats.org/officeDocument/2006/relationships/hyperlink" Target="http://www.olympia-greece.org/delph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ancient-greece.org/museum/muse-delphi-siphnos.html" TargetMode="External"/><Relationship Id="rId7" Type="http://schemas.openxmlformats.org/officeDocument/2006/relationships/hyperlink" Target="http://www.perseus.tufts.edu/hopper/artifact;jsessionid=BC4896D195F440C75BEAE60A18A5DB11?name=Delphi,+Siphnian+Treasury+Frieze--East&amp;object=Sculpture" TargetMode="External"/><Relationship Id="rId2" Type="http://schemas.openxmlformats.org/officeDocument/2006/relationships/hyperlink" Target="http://www.coastal.edu/ashes2art/delphi2/sanctuary/siphnian_treasu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k-thesaurus.gr/Museum_of_Delphi.html" TargetMode="External"/><Relationship Id="rId5" Type="http://schemas.openxmlformats.org/officeDocument/2006/relationships/hyperlink" Target="http://www.mlahanas.de/Greeks/Temples/SiphnianTreasury.html" TargetMode="External"/><Relationship Id="rId4" Type="http://schemas.openxmlformats.org/officeDocument/2006/relationships/hyperlink" Target="http://www.ancient-greece.org/images/ancient-sites/delphi/treasury-siphnos-metope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a.org/athens/sites/acropolis.html" TargetMode="External"/><Relationship Id="rId2" Type="http://schemas.openxmlformats.org/officeDocument/2006/relationships/hyperlink" Target="http://witcombe.sbc.edu/sacredplaces/acropoli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henonfrieze.gr/img/Polyptycho_Thewn_EN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greece.co.uk/dailylife/explore/pot_shapes.html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alamo.edu/sac/vat/arthistory/arts1303/greek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metmuseum.org/toah/hd/vase/hd_vase.htm" TargetMode="External"/><Relationship Id="rId4" Type="http://schemas.openxmlformats.org/officeDocument/2006/relationships/hyperlink" Target="http://www.beazley.ox.ac.uk/pottery/default.htm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mmerwood.mistral.co.uk/elgin.htm" TargetMode="External"/><Relationship Id="rId13" Type="http://schemas.openxmlformats.org/officeDocument/2006/relationships/hyperlink" Target="http://ccat.sas.upenn.edu/bmcr/1997/97.04.29.html" TargetMode="External"/><Relationship Id="rId3" Type="http://schemas.openxmlformats.org/officeDocument/2006/relationships/hyperlink" Target="http://www.perseus.tufts.edu/cgi-bin/architindex?entry=Athens,Parthenon" TargetMode="External"/><Relationship Id="rId7" Type="http://schemas.openxmlformats.org/officeDocument/2006/relationships/hyperlink" Target="http://www.mcah.columbia.edu/parthenon/flash/main.htm" TargetMode="External"/><Relationship Id="rId12" Type="http://schemas.openxmlformats.org/officeDocument/2006/relationships/hyperlink" Target="http://ccat.sas.upenn.edu/bmcr/2002/2002-06-14.html" TargetMode="External"/><Relationship Id="rId2" Type="http://schemas.openxmlformats.org/officeDocument/2006/relationships/hyperlink" Target="http://www.ancient-greece.org/architecture/parthenon.html" TargetMode="Externa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kyon.com/athens/Parthenon/frieze01_eg.html" TargetMode="External"/><Relationship Id="rId11" Type="http://schemas.openxmlformats.org/officeDocument/2006/relationships/hyperlink" Target="http://ccat.sas.upenn.edu/bmcr/2000/2000-05-18.html" TargetMode="External"/><Relationship Id="rId5" Type="http://schemas.openxmlformats.org/officeDocument/2006/relationships/hyperlink" Target="http://www.ekt.gr/parthenonfrieze/index.jsp?lang=en&amp;w=1280" TargetMode="External"/><Relationship Id="rId15" Type="http://schemas.openxmlformats.org/officeDocument/2006/relationships/hyperlink" Target="http://www.jstor.org/stable/3051284" TargetMode="External"/><Relationship Id="rId10" Type="http://schemas.openxmlformats.org/officeDocument/2006/relationships/hyperlink" Target="http://ccat.sas.upenn.edu/bmcr/2005/2005-11-10.html" TargetMode="External"/><Relationship Id="rId4" Type="http://schemas.openxmlformats.org/officeDocument/2006/relationships/hyperlink" Target="http://www.greatbuildings.com/buildings/The_Parthenon.html" TargetMode="External"/><Relationship Id="rId9" Type="http://schemas.openxmlformats.org/officeDocument/2006/relationships/hyperlink" Target="http://www.britishmuseum.org/explore/online_tours/museum_and_exhibition/audio_description_tour/central_scene_of_the_east_frie.aspx" TargetMode="External"/><Relationship Id="rId14" Type="http://schemas.openxmlformats.org/officeDocument/2006/relationships/hyperlink" Target="http://ccat.sas.upenn.edu/bmcr/2003/2003-07-33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3051284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xhibits.org/feast/" TargetMode="External"/><Relationship Id="rId2" Type="http://schemas.openxmlformats.org/officeDocument/2006/relationships/hyperlink" Target="http://department.monm.edu/classics/Courses/CLAS230/MythDocuments/Bellini.FeastofGod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nga.gov/cgi-bin/pinfo?Object=1141+0+none" TargetMode="External"/><Relationship Id="rId4" Type="http://schemas.openxmlformats.org/officeDocument/2006/relationships/hyperlink" Target="http://www.webexhibits.org/feast/aCloser/view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heoi.com/Text/Apollodorus3.html#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heoi.com/Olympios/DionysosMyths2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zley.ox.ac.uk/pottery/painters/keypieces/blackfigure/francois.htm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mlahanas.de/Greeks/Arts/Francoi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piticollege.school.nz/ClassWebs/ClassicsWeb/Classics301/Greek%20Vase%20Painting/BlackFigure/FrancoisVase.pdf" TargetMode="External"/><Relationship Id="rId5" Type="http://schemas.openxmlformats.org/officeDocument/2006/relationships/hyperlink" Target="http://www.perseus.tufts.edu/hopper/artifact?name=Florence+4209&amp;object=Vase&amp;redirect=true" TargetMode="External"/><Relationship Id="rId4" Type="http://schemas.openxmlformats.org/officeDocument/2006/relationships/hyperlink" Target="http://greekhistory.gr.funpic.de/pages/francois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Pantheons </a:t>
            </a:r>
            <a:br>
              <a:rPr lang="en-US" dirty="0" smtClean="0"/>
            </a:br>
            <a:r>
              <a:rPr lang="en-US" dirty="0" smtClean="0"/>
              <a:t>and Assemblies of the Gods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go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2971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nga.gov/image/a00005/a00005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684" y="4114800"/>
            <a:ext cx="2975316" cy="2743200"/>
          </a:xfrm>
          <a:prstGeom prst="rect">
            <a:avLst/>
          </a:prstGeom>
          <a:noFill/>
        </p:spPr>
      </p:pic>
      <p:pic>
        <p:nvPicPr>
          <p:cNvPr id="7" name="Picture 6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4112932" cy="1828800"/>
          </a:xfrm>
          <a:prstGeom prst="rect">
            <a:avLst/>
          </a:prstGeom>
          <a:noFill/>
        </p:spPr>
      </p:pic>
      <p:pic>
        <p:nvPicPr>
          <p:cNvPr id="12290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0"/>
            <a:ext cx="28575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Peleus</a:t>
            </a:r>
            <a:r>
              <a:rPr lang="en-US" dirty="0" smtClean="0"/>
              <a:t> and Thetis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F:\Pictures\2011 Italy\2011 Firenze\Archaeological Museum\DSCN0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705061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Moirai</a:t>
            </a:r>
            <a:r>
              <a:rPr lang="en-US" dirty="0" smtClean="0"/>
              <a:t> (Fates)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F:\Pictures\2011\2011 Italy\Firenze\Archaeological Museum\DSCN0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and Hera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F:\Pictures\2011 Italy\2011 Firenze\Archaeological Museum\DSCN0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Ourania</a:t>
            </a:r>
            <a:r>
              <a:rPr lang="en-US" dirty="0" smtClean="0"/>
              <a:t> and </a:t>
            </a:r>
            <a:r>
              <a:rPr lang="en-US" dirty="0" err="1" smtClean="0"/>
              <a:t>Kalliope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:\Pictures\2011 Italy\2011 Firenze\Archaeological Museum\DSCN0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of </a:t>
            </a:r>
            <a:r>
              <a:rPr lang="en-US" dirty="0" err="1" smtClean="0"/>
              <a:t>Hephaistos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F:\Pictures\2011\2011 Italy\Firenze\Archaeological Museum\DSCN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7314612" cy="5486400"/>
          </a:xfrm>
          <a:prstGeom prst="rect">
            <a:avLst/>
          </a:prstGeom>
          <a:noFill/>
        </p:spPr>
      </p:pic>
      <p:pic>
        <p:nvPicPr>
          <p:cNvPr id="37892" name="Picture 4" descr="http://www.mlahanas.de/Greeks/Arts/Francois/F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0005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F:\Pictures\2011 Italy\2011 Firenze\Archaeological Museum\DSCN5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and Hera Enthroned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F:\Pictures\2011\2011 Italy\Firenze\Archaeological Museum\DSCN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F:\Pictures\2011\2011 Italy\Firenze\Archaeological Museum\DSCN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F:\Pictures\2011\2011 Italy\Firenze\Archaeological Museum\DSCN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F:\Pictures\2011\2011 Italy\Firenze\Archaeological Museum\DSCN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4115131" cy="5486400"/>
          </a:xfrm>
          <a:prstGeom prst="rect">
            <a:avLst/>
          </a:prstGeom>
          <a:noFill/>
        </p:spPr>
      </p:pic>
      <p:pic>
        <p:nvPicPr>
          <p:cNvPr id="40965" name="Picture 5" descr="http://www.theoi.com/image/K6.3Artem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076575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3"/>
              </a:rPr>
              <a:t>http://department.monm.edu/classics/Courses/Chronology.htm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http://chaos1.hypermart.net/fullsize/artancfs.gif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http://chaos1.hypermart.net/fullsize/artrenfs.gif</a:t>
            </a:r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http://www.metmuseum.org/toah/intro/atr/04sm.htm</a:t>
            </a:r>
            <a:endParaRPr lang="en-US" dirty="0"/>
          </a:p>
        </p:txBody>
      </p:sp>
      <p:pic>
        <p:nvPicPr>
          <p:cNvPr id="4" name="Picture 3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1371600"/>
            <a:ext cx="2056466" cy="914400"/>
          </a:xfrm>
          <a:prstGeom prst="rect">
            <a:avLst/>
          </a:prstGeom>
          <a:noFill/>
        </p:spPr>
      </p:pic>
      <p:pic>
        <p:nvPicPr>
          <p:cNvPr id="5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"/>
            <a:ext cx="1925052" cy="1828800"/>
          </a:xfrm>
          <a:prstGeom prst="rect">
            <a:avLst/>
          </a:prstGeom>
          <a:noFill/>
        </p:spPr>
      </p:pic>
      <p:pic>
        <p:nvPicPr>
          <p:cNvPr id="6" name="Picture 8" descr="god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143000"/>
            <a:ext cx="22823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nga.gov/image/a00005/a00005f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0456" y="304800"/>
            <a:ext cx="1983544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35477" y="2438400"/>
            <a:ext cx="2551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Siphnian</a:t>
            </a:r>
            <a:r>
              <a:rPr lang="en-US" b="1" dirty="0" smtClean="0"/>
              <a:t> Treasury Frieze</a:t>
            </a:r>
          </a:p>
          <a:p>
            <a:pPr algn="ctr"/>
            <a:r>
              <a:rPr lang="en-US" b="1" dirty="0" smtClean="0"/>
              <a:t>Delphi</a:t>
            </a:r>
          </a:p>
          <a:p>
            <a:pPr algn="ctr"/>
            <a:r>
              <a:rPr lang="en-US" b="1" dirty="0" smtClean="0"/>
              <a:t> 530-25 BC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4124" y="2438400"/>
            <a:ext cx="1467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François Vase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c.550 B.C.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1704" y="30480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Parthenon Frieze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443-438 B.C.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23622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Bellini</a:t>
            </a:r>
          </a:p>
          <a:p>
            <a:pPr algn="ctr"/>
            <a:r>
              <a:rPr lang="en-US" b="1" dirty="0" smtClean="0"/>
              <a:t>“Feast of the Gods”</a:t>
            </a:r>
          </a:p>
          <a:p>
            <a:pPr algn="ctr"/>
            <a:r>
              <a:rPr lang="en-US" b="1" dirty="0" smtClean="0"/>
              <a:t>1514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200400" cy="1143000"/>
          </a:xfrm>
        </p:spPr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pic>
        <p:nvPicPr>
          <p:cNvPr id="29698" name="Picture 2" descr="http://plato-dialogues.org/tools/images/bigmaps/gk_wrld.gif"/>
          <p:cNvPicPr>
            <a:picLocks noChangeAspect="1" noChangeArrowheads="1"/>
          </p:cNvPicPr>
          <p:nvPr/>
        </p:nvPicPr>
        <p:blipFill>
          <a:blip r:embed="rId2" cstate="print"/>
          <a:srcRect l="8727" r="4000"/>
          <a:stretch>
            <a:fillRect/>
          </a:stretch>
        </p:blipFill>
        <p:spPr bwMode="auto">
          <a:xfrm>
            <a:off x="0" y="1447800"/>
            <a:ext cx="9144000" cy="409575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>
            <a:off x="5067300" y="1714500"/>
            <a:ext cx="2743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43200" y="4191000"/>
            <a:ext cx="3505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6019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Athens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53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Delphi</a:t>
            </a:r>
            <a:endParaRPr lang="en-US" b="1" dirty="0"/>
          </a:p>
        </p:txBody>
      </p:sp>
      <p:pic>
        <p:nvPicPr>
          <p:cNvPr id="15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1925052" cy="1828800"/>
          </a:xfrm>
          <a:prstGeom prst="rect">
            <a:avLst/>
          </a:prstGeom>
          <a:noFill/>
        </p:spPr>
      </p:pic>
      <p:pic>
        <p:nvPicPr>
          <p:cNvPr id="16" name="Picture 15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4800"/>
            <a:ext cx="2056466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www.olympia-greece.org/delphi.html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http://www.sacred-destinations.com/greece/delphi</a:t>
            </a:r>
            <a:endParaRPr lang="en-US" dirty="0"/>
          </a:p>
        </p:txBody>
      </p:sp>
      <p:pic>
        <p:nvPicPr>
          <p:cNvPr id="1026" name="Picture 2" descr="http://media-cdn.tripadvisor.com/media/photo-s/00/1c/cb/ac/temple-of-apol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91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04800"/>
            <a:ext cx="3200400" cy="1935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Siphnian</a:t>
            </a:r>
            <a:r>
              <a:rPr lang="en-US" dirty="0" smtClean="0"/>
              <a:t> Treasury Frieze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u="sng" dirty="0">
                <a:hlinkClick r:id="rId2"/>
              </a:rPr>
              <a:t>http://www.coastal.edu/ashes2art/delphi2/sanctuary/siphnian_treasury.html</a:t>
            </a:r>
            <a:endParaRPr lang="en-US" sz="2200" dirty="0"/>
          </a:p>
          <a:p>
            <a:r>
              <a:rPr lang="en-US" sz="2200" u="sng" dirty="0">
                <a:hlinkClick r:id="rId3"/>
              </a:rPr>
              <a:t>http://www.ancient-greece.org/museum/muse-delphi-siphnos.html</a:t>
            </a:r>
            <a:endParaRPr lang="en-US" sz="2200" dirty="0"/>
          </a:p>
          <a:p>
            <a:r>
              <a:rPr lang="en-US" sz="2200" u="sng" dirty="0">
                <a:hlinkClick r:id="rId4"/>
              </a:rPr>
              <a:t>http://</a:t>
            </a:r>
            <a:r>
              <a:rPr lang="en-US" sz="2200" u="sng" dirty="0" smtClean="0">
                <a:hlinkClick r:id="rId4"/>
              </a:rPr>
              <a:t>www.ancient-greece.org/images/ancient-sites/delphi/treasury-siphnos-metope.jpg</a:t>
            </a:r>
            <a:endParaRPr lang="en-US" sz="2200" u="sng" dirty="0" smtClean="0"/>
          </a:p>
          <a:p>
            <a:r>
              <a:rPr lang="en-US" sz="2200" dirty="0" smtClean="0">
                <a:hlinkClick r:id="rId5"/>
              </a:rPr>
              <a:t>http://www.mlahanas.de/Greeks/Temples/SiphnianTreasury.html</a:t>
            </a:r>
            <a:endParaRPr lang="en-US" sz="2200" dirty="0" smtClean="0"/>
          </a:p>
          <a:p>
            <a:r>
              <a:rPr lang="en-US" sz="2200" dirty="0" smtClean="0">
                <a:hlinkClick r:id="rId6"/>
              </a:rPr>
              <a:t>http://www.greek-thesaurus.gr/Museum_of_Delphi.html</a:t>
            </a:r>
            <a:endParaRPr lang="en-US" sz="2200" dirty="0" smtClean="0"/>
          </a:p>
          <a:p>
            <a:r>
              <a:rPr lang="en-US" sz="2200" dirty="0" smtClean="0">
                <a:hlinkClick r:id="rId7"/>
              </a:rPr>
              <a:t>http://www.perseus.tufts.edu/hopper/artifact;jsessionid=BC4896D195F440C75BEAE60A18A5DB11?name=Delphi%2C+Siphnian+Treasury+Frieze--East&amp;object=Sculpture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3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112932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828800"/>
            <a:ext cx="2551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Siiphnian</a:t>
            </a:r>
            <a:r>
              <a:rPr lang="en-US" b="1" dirty="0" smtClean="0"/>
              <a:t> Treasury Frieze</a:t>
            </a:r>
          </a:p>
          <a:p>
            <a:pPr algn="ctr"/>
            <a:r>
              <a:rPr lang="en-US" b="1" dirty="0" smtClean="0"/>
              <a:t>Delphi</a:t>
            </a:r>
          </a:p>
          <a:p>
            <a:pPr algn="ctr"/>
            <a:r>
              <a:rPr lang="en-US" b="1" dirty="0" smtClean="0"/>
              <a:t> 530-25 BC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1253636"/>
          </a:xfrm>
          <a:prstGeom prst="rect">
            <a:avLst/>
          </a:prstGeom>
          <a:noFill/>
        </p:spPr>
      </p:pic>
      <p:pic>
        <p:nvPicPr>
          <p:cNvPr id="5" name="Picture 4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822586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Athenian Acropolis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witcombe.sbc.edu/sacredplaces/acropolis.html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http://www.stoa.org/athens/sites/acropolis.html</a:t>
            </a:r>
            <a:endParaRPr lang="en-US" dirty="0"/>
          </a:p>
        </p:txBody>
      </p:sp>
      <p:pic>
        <p:nvPicPr>
          <p:cNvPr id="2050" name="Picture 2" descr="http://www.destinationspoint.com/wp-content/uploads/2011/02/Athens_Acropol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6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Parthenon Frieze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4548" y="6086476"/>
            <a:ext cx="259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Hera and Zeus</a:t>
            </a:r>
            <a:endParaRPr lang="en-US" sz="3200" b="1" dirty="0"/>
          </a:p>
        </p:txBody>
      </p:sp>
      <p:pic>
        <p:nvPicPr>
          <p:cNvPr id="6" name="Picture 8" descr="go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23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eb.uvic.ca/grs/department_files/classical_myth/images/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25792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0400" y="3810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Parthenon Frieze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443-438 B.C.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48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Parthenon Frieze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6" y="19050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3810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Parthenon Frieze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443-438 B.C.</a:t>
            </a:r>
          </a:p>
          <a:p>
            <a:endParaRPr lang="en-US" dirty="0"/>
          </a:p>
        </p:txBody>
      </p:sp>
      <p:pic>
        <p:nvPicPr>
          <p:cNvPr id="5" name="Picture 8" descr="go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2823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579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Athena’s </a:t>
            </a:r>
            <a:r>
              <a:rPr lang="en-US" dirty="0" err="1" smtClean="0"/>
              <a:t>Peplos</a:t>
            </a:r>
            <a:endParaRPr lang="en-US" dirty="0"/>
          </a:p>
        </p:txBody>
      </p:sp>
      <p:pic>
        <p:nvPicPr>
          <p:cNvPr id="10" name="Picture 2" descr="http://www.britishmuseum.org/images/k119763_l.jpg"/>
          <p:cNvPicPr>
            <a:picLocks noChangeAspect="1" noChangeArrowheads="1"/>
          </p:cNvPicPr>
          <p:nvPr/>
        </p:nvPicPr>
        <p:blipFill rotWithShape="1">
          <a:blip r:embed="rId3" cstate="print"/>
          <a:srcRect t="3791" r="50346" b="5893"/>
          <a:stretch/>
        </p:blipFill>
        <p:spPr bwMode="auto">
          <a:xfrm>
            <a:off x="2057400" y="1371600"/>
            <a:ext cx="5170813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3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Parthenon Frieze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6" y="19050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3810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Parthenon Frieze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443-438 B.C.</a:t>
            </a:r>
          </a:p>
          <a:p>
            <a:endParaRPr lang="en-US" dirty="0"/>
          </a:p>
        </p:txBody>
      </p:sp>
      <p:pic>
        <p:nvPicPr>
          <p:cNvPr id="5" name="Picture 8" descr="go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2823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britishmuseum.org/images/k119763_l.jpg"/>
          <p:cNvPicPr>
            <a:picLocks noChangeAspect="1" noChangeArrowheads="1"/>
          </p:cNvPicPr>
          <p:nvPr/>
        </p:nvPicPr>
        <p:blipFill rotWithShape="1">
          <a:blip r:embed="rId3" cstate="print"/>
          <a:srcRect l="26269" t="4204" r="195" b="5240"/>
          <a:stretch/>
        </p:blipFill>
        <p:spPr bwMode="auto">
          <a:xfrm>
            <a:off x="1313468" y="1905000"/>
            <a:ext cx="6916132" cy="41402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19200" y="57150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Athena and </a:t>
            </a:r>
            <a:r>
              <a:rPr lang="en-US" dirty="0" err="1" smtClean="0"/>
              <a:t>Hephaistos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Parthenon Frieze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6" y="19050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3810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Parthenon Frieze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443-438 B.C.</a:t>
            </a:r>
          </a:p>
          <a:p>
            <a:endParaRPr lang="en-US" dirty="0"/>
          </a:p>
        </p:txBody>
      </p:sp>
      <p:pic>
        <p:nvPicPr>
          <p:cNvPr id="5" name="Picture 8" descr="go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2823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oseidon Apollo and Artemis on the Parthenon Frieze in Athens. Copyright DJP 2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905500" cy="409575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4350" y="563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Poseidon, Apollo, Artemis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Parthenon Frieze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6" y="19050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3810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Parthenon Frieze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443-438 B.C.</a:t>
            </a:r>
          </a:p>
          <a:p>
            <a:endParaRPr lang="en-US" dirty="0"/>
          </a:p>
        </p:txBody>
      </p:sp>
      <p:pic>
        <p:nvPicPr>
          <p:cNvPr id="5" name="Picture 8" descr="go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2823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1" y="3105835"/>
            <a:ext cx="63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www.parthenonfrieze.gr/img/Polyptycho_Thewn_EN.pdf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2881" y="2186581"/>
            <a:ext cx="7855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GODS In ASSEMBLY on the frieze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22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Greek Pottery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http://www.alamo.edu/sac/vat/arthistory/arts1303/greek2.htm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http://www.ancientgreece.co.uk/dailylife/explore/pot_shapes.html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http://www.beazley.ox.ac.uk/pottery/default.htm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http://www.metmuseum.org/toah/hd/vase/hd_vase.htm</a:t>
            </a:r>
            <a:endParaRPr lang="en-US" dirty="0"/>
          </a:p>
        </p:txBody>
      </p:sp>
      <p:pic>
        <p:nvPicPr>
          <p:cNvPr id="25602" name="Picture 2" descr="http://www.ceramicstoday.com/articles/images/greek/all_shapes_tsss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447800"/>
            <a:ext cx="3095625" cy="4324351"/>
          </a:xfrm>
          <a:prstGeom prst="rect">
            <a:avLst/>
          </a:prstGeom>
          <a:noFill/>
        </p:spPr>
      </p:pic>
      <p:pic>
        <p:nvPicPr>
          <p:cNvPr id="5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1000"/>
            <a:ext cx="1925052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34200" y="304800"/>
            <a:ext cx="1467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François Vase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c.550 B.C.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Parthenon Frieze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6" y="1905000"/>
            <a:ext cx="8229600" cy="4724400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/>
              <a:t>Parthenon:</a:t>
            </a:r>
            <a:br>
              <a:rPr lang="en-US" sz="6400" b="1" dirty="0"/>
            </a:br>
            <a:r>
              <a:rPr lang="en-US" sz="6400" b="1" dirty="0">
                <a:hlinkClick r:id="rId2"/>
              </a:rPr>
              <a:t>http://www.ancient-greece.org/architecture/parthenon.html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 smtClean="0">
                <a:hlinkClick r:id="rId3"/>
              </a:rPr>
              <a:t>http</a:t>
            </a:r>
            <a:r>
              <a:rPr lang="en-US" sz="6400" dirty="0">
                <a:hlinkClick r:id="rId3"/>
              </a:rPr>
              <a:t>://www.perseus.tufts.edu/cgi-bin/architindex?entry=Athens,Parthenon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>
                <a:hlinkClick r:id="rId4"/>
              </a:rPr>
              <a:t>http://www.greatbuildings.com/buildings/The_Parthenon.html</a:t>
            </a:r>
            <a:endParaRPr lang="en-US" sz="6400" dirty="0"/>
          </a:p>
          <a:p>
            <a:r>
              <a:rPr lang="en-US" sz="6400" b="1" dirty="0"/>
              <a:t>Parthenon Frieze:</a:t>
            </a:r>
            <a:br>
              <a:rPr lang="en-US" sz="6400" b="1" dirty="0"/>
            </a:br>
            <a:r>
              <a:rPr lang="en-US" sz="6400" b="1" dirty="0"/>
              <a:t>Greek Ministry of Culture: </a:t>
            </a:r>
            <a:r>
              <a:rPr lang="en-US" sz="6400" b="1" dirty="0">
                <a:hlinkClick r:id="rId5"/>
              </a:rPr>
              <a:t>http://www.ekt.gr/parthenonfrieze/index.jsp?lang=en&amp;w=1280</a:t>
            </a:r>
            <a:r>
              <a:rPr lang="en-US" sz="6400" b="1" dirty="0"/>
              <a:t/>
            </a:r>
            <a:br>
              <a:rPr lang="en-US" sz="6400" b="1" dirty="0"/>
            </a:br>
            <a:r>
              <a:rPr lang="en-US" sz="6400" b="1" dirty="0"/>
              <a:t>Ancient Greek Cities: </a:t>
            </a:r>
            <a:r>
              <a:rPr lang="en-US" sz="6400" b="1" dirty="0">
                <a:hlinkClick r:id="rId6"/>
              </a:rPr>
              <a:t>http://www.sikyon.com/athens/Parthenon/frieze01_eg.html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sz="6400" b="1" dirty="0"/>
              <a:t>Columbia University: </a:t>
            </a:r>
            <a:r>
              <a:rPr lang="en-US" sz="6400" b="1" dirty="0">
                <a:hlinkClick r:id="rId7"/>
              </a:rPr>
              <a:t>http://www.mcah.columbia.edu/parthenon/flash/main.htm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>
                <a:hlinkClick r:id="rId8"/>
              </a:rPr>
              <a:t>http://</a:t>
            </a:r>
            <a:r>
              <a:rPr lang="en-US" sz="6400" dirty="0" smtClean="0">
                <a:hlinkClick r:id="rId8"/>
              </a:rPr>
              <a:t>www.hammerwood.mistral.co.uk/elgin.htm</a:t>
            </a:r>
            <a:endParaRPr lang="en-US" sz="6400" dirty="0" smtClean="0"/>
          </a:p>
          <a:p>
            <a:pPr marL="400050" lvl="1" indent="0">
              <a:buNone/>
            </a:pPr>
            <a:r>
              <a:rPr lang="en-US" sz="6000" dirty="0" smtClean="0">
                <a:hlinkClick r:id="rId9"/>
              </a:rPr>
              <a:t>http://www.britishmuseum.org/explore/online_tours/museum_and_exhibition/audio_description_tour/central_scene_of_the_east_frie.aspx 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b="1" dirty="0"/>
              <a:t>Here are some helpful reviews of books about the Parthenon and its frieze:</a:t>
            </a:r>
            <a:br>
              <a:rPr lang="en-US" sz="6000" b="1" dirty="0"/>
            </a:br>
            <a:r>
              <a:rPr lang="en-US" sz="6000" dirty="0">
                <a:hlinkClick r:id="rId10"/>
              </a:rPr>
              <a:t>http://ccat.sas.upenn.edu/bmcr/2005/2005-11-10.html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u="sng" dirty="0">
                <a:hlinkClick r:id="rId11"/>
              </a:rPr>
              <a:t>http://ccat.sas.upenn.edu/bmcr/2000/2000-05-18.html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u="sng" dirty="0">
                <a:hlinkClick r:id="rId12"/>
              </a:rPr>
              <a:t>http://ccat.sas.upenn.edu/bmcr/2002/2002-06-14.html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>
                <a:hlinkClick r:id="rId13"/>
              </a:rPr>
              <a:t>http://ccat.sas.upenn.edu/bmcr/1997/97.04.29.html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>
                <a:hlinkClick r:id="rId14"/>
              </a:rPr>
              <a:t>http://</a:t>
            </a:r>
            <a:r>
              <a:rPr lang="en-US" sz="6000" dirty="0" smtClean="0">
                <a:hlinkClick r:id="rId14"/>
              </a:rPr>
              <a:t>ccat.sas.upenn.edu/bmcr/2003/2003-07-33.html</a:t>
            </a:r>
            <a:endParaRPr lang="en-US" sz="6000" dirty="0"/>
          </a:p>
          <a:p>
            <a:r>
              <a:rPr lang="en-US" sz="6400" b="1" dirty="0" smtClean="0"/>
              <a:t>Here is an important article to read: </a:t>
            </a:r>
          </a:p>
          <a:p>
            <a:pPr marL="400050" lvl="1" indent="0">
              <a:buNone/>
            </a:pPr>
            <a:r>
              <a:rPr lang="en-US" sz="6000" dirty="0" smtClean="0"/>
              <a:t>“Reconfiguring </a:t>
            </a:r>
            <a:r>
              <a:rPr lang="en-US" sz="6000" dirty="0"/>
              <a:t>the Gods on the Parthenon </a:t>
            </a:r>
            <a:r>
              <a:rPr lang="en-US" sz="6000" dirty="0" smtClean="0"/>
              <a:t>Frieze.” </a:t>
            </a:r>
          </a:p>
          <a:p>
            <a:pPr marL="400050" lvl="1" indent="0">
              <a:buNone/>
            </a:pPr>
            <a:r>
              <a:rPr lang="en-US" sz="6000" dirty="0" smtClean="0"/>
              <a:t>Author(s</a:t>
            </a:r>
            <a:r>
              <a:rPr lang="en-US" sz="6000" dirty="0"/>
              <a:t>): Jenifer </a:t>
            </a:r>
            <a:r>
              <a:rPr lang="en-US" sz="6000" dirty="0" err="1" smtClean="0"/>
              <a:t>Neils</a:t>
            </a:r>
            <a:r>
              <a:rPr lang="en-US" sz="6000" dirty="0" smtClean="0"/>
              <a:t> Source</a:t>
            </a:r>
            <a:r>
              <a:rPr lang="en-US" sz="6000" dirty="0"/>
              <a:t>: The Art Bulletin, Vol. 81, No. 1 (Mar., 1999), pp. </a:t>
            </a:r>
            <a:r>
              <a:rPr lang="en-US" sz="6000" dirty="0" smtClean="0"/>
              <a:t>6-20 </a:t>
            </a:r>
          </a:p>
          <a:p>
            <a:pPr marL="400050" lvl="1" indent="0">
              <a:buNone/>
            </a:pPr>
            <a:r>
              <a:rPr lang="en-US" sz="6000" dirty="0" smtClean="0"/>
              <a:t>Published </a:t>
            </a:r>
            <a:r>
              <a:rPr lang="en-US" sz="6000" dirty="0"/>
              <a:t>by: College Art </a:t>
            </a:r>
            <a:r>
              <a:rPr lang="en-US" sz="6000" dirty="0" smtClean="0"/>
              <a:t>Association </a:t>
            </a:r>
          </a:p>
          <a:p>
            <a:pPr marL="400050" lvl="1" indent="0">
              <a:buNone/>
            </a:pPr>
            <a:r>
              <a:rPr lang="en-US" sz="6000" dirty="0" smtClean="0"/>
              <a:t>Stable </a:t>
            </a:r>
            <a:r>
              <a:rPr lang="en-US" sz="6000" dirty="0"/>
              <a:t>URL: </a:t>
            </a:r>
            <a:r>
              <a:rPr lang="en-US" sz="6000" dirty="0">
                <a:hlinkClick r:id="rId15"/>
              </a:rPr>
              <a:t>http://</a:t>
            </a:r>
            <a:r>
              <a:rPr lang="en-US" sz="6000" dirty="0" smtClean="0">
                <a:hlinkClick r:id="rId15"/>
              </a:rPr>
              <a:t>www.jstor.org/stable/3051284</a:t>
            </a:r>
            <a:endParaRPr lang="en-US" sz="6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3810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Parthenon Frieze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443-438 B.C.</a:t>
            </a:r>
          </a:p>
          <a:p>
            <a:endParaRPr lang="en-US" dirty="0"/>
          </a:p>
        </p:txBody>
      </p:sp>
      <p:pic>
        <p:nvPicPr>
          <p:cNvPr id="5" name="Picture 8" descr="gods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0"/>
            <a:ext cx="22823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\\nts1\home\toms\windows\My Documents\Parthenon_Frieze.jpg[1]\Parthenon Frieze.jpg\page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8" r="50000" b="46717"/>
          <a:stretch/>
        </p:blipFill>
        <p:spPr bwMode="auto">
          <a:xfrm>
            <a:off x="2590800" y="2683164"/>
            <a:ext cx="53291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nts1\home\toms\windows\My Documents\Parthenon_Frieze.jpg[1]\Parthenon Frieze.jpg\page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3708" r="5231" b="75158"/>
          <a:stretch/>
        </p:blipFill>
        <p:spPr bwMode="auto">
          <a:xfrm>
            <a:off x="142974" y="228600"/>
            <a:ext cx="8540684" cy="27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740564"/>
            <a:ext cx="281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Reconfiguring </a:t>
            </a:r>
            <a:r>
              <a:rPr lang="en-US" sz="1200" dirty="0"/>
              <a:t>the Gods on the Parthenon </a:t>
            </a:r>
            <a:r>
              <a:rPr lang="en-US" sz="1200" dirty="0" err="1"/>
              <a:t>FriezeAuthor</a:t>
            </a:r>
            <a:r>
              <a:rPr lang="en-US" sz="1200" dirty="0"/>
              <a:t>(s): Jenifer </a:t>
            </a:r>
            <a:r>
              <a:rPr lang="en-US" sz="1200" dirty="0" err="1" smtClean="0"/>
              <a:t>Neils</a:t>
            </a:r>
            <a:endParaRPr lang="en-US" sz="1200" dirty="0" smtClean="0"/>
          </a:p>
          <a:p>
            <a:r>
              <a:rPr lang="en-US" sz="1200" dirty="0" smtClean="0"/>
              <a:t>Source</a:t>
            </a:r>
            <a:r>
              <a:rPr lang="en-US" sz="1200" dirty="0"/>
              <a:t>: The Art Bulletin, Vol. 81, No. 1 (Mar., 1999), pp. </a:t>
            </a:r>
            <a:r>
              <a:rPr lang="en-US" sz="1200" dirty="0" smtClean="0"/>
              <a:t>6-20</a:t>
            </a:r>
          </a:p>
          <a:p>
            <a:r>
              <a:rPr lang="en-US" sz="1200" dirty="0" smtClean="0"/>
              <a:t>Published </a:t>
            </a:r>
            <a:r>
              <a:rPr lang="en-US" sz="1200" dirty="0"/>
              <a:t>by: College Art </a:t>
            </a:r>
            <a:r>
              <a:rPr lang="en-US" sz="1200" dirty="0" err="1" smtClean="0"/>
              <a:t>AssociationS</a:t>
            </a:r>
            <a:endParaRPr lang="en-US" sz="1200" dirty="0" smtClean="0"/>
          </a:p>
          <a:p>
            <a:r>
              <a:rPr lang="en-US" sz="1200" dirty="0" smtClean="0"/>
              <a:t>table </a:t>
            </a:r>
            <a:r>
              <a:rPr lang="en-US" sz="1200" dirty="0"/>
              <a:t>URL: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www.jstor.org/stable/3051284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73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Bellini’s “Feast of the Gods”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332037"/>
            <a:ext cx="6400800" cy="4525963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Bellini's "Feast of the Gods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://www.webexhibits.org/feast/</a:t>
            </a:r>
            <a:endParaRPr lang="en-US" dirty="0"/>
          </a:p>
          <a:p>
            <a:r>
              <a:rPr lang="en-US" u="sng" dirty="0">
                <a:hlinkClick r:id="rId4"/>
              </a:rPr>
              <a:t>http://www.webexhibits.org/feast/aCloser/view.html</a:t>
            </a:r>
            <a:endParaRPr lang="en-US" dirty="0"/>
          </a:p>
          <a:p>
            <a:r>
              <a:rPr lang="en-US" b="1" u="sng" dirty="0">
                <a:hlinkClick r:id="rId2"/>
              </a:rPr>
              <a:t>Sienkewicz on Bellini's "Feast of the Gods”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5"/>
              </a:rPr>
              <a:t>National Gallery on Bellini’s “Feast of the Gods”</a:t>
            </a:r>
            <a:endParaRPr lang="en-US" dirty="0"/>
          </a:p>
        </p:txBody>
      </p:sp>
      <p:pic>
        <p:nvPicPr>
          <p:cNvPr id="4" name="Picture 2" descr="http://www.nga.gov/image/a00005/a00005f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83544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752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Bellini</a:t>
            </a:r>
          </a:p>
          <a:p>
            <a:pPr algn="ctr"/>
            <a:r>
              <a:rPr lang="en-US" b="1" dirty="0" smtClean="0"/>
              <a:t>“Feast of the Gods”</a:t>
            </a:r>
          </a:p>
          <a:p>
            <a:pPr algn="ctr"/>
            <a:r>
              <a:rPr lang="en-US" b="1" dirty="0" smtClean="0"/>
              <a:t>1514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on the François Vase: Side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Kalydonian</a:t>
            </a:r>
            <a:r>
              <a:rPr lang="en-US" dirty="0" smtClean="0"/>
              <a:t> Boar Hunt</a:t>
            </a:r>
          </a:p>
          <a:p>
            <a:r>
              <a:rPr lang="en-US" dirty="0" err="1" smtClean="0"/>
              <a:t>Patroklos</a:t>
            </a:r>
            <a:r>
              <a:rPr lang="en-US" dirty="0" smtClean="0"/>
              <a:t>’ Funeral Games</a:t>
            </a:r>
          </a:p>
          <a:p>
            <a:r>
              <a:rPr lang="en-US" dirty="0" smtClean="0"/>
              <a:t>Wedding Procession of </a:t>
            </a:r>
            <a:r>
              <a:rPr lang="en-US" dirty="0" err="1" smtClean="0"/>
              <a:t>Pelias</a:t>
            </a:r>
            <a:r>
              <a:rPr lang="en-US" dirty="0" smtClean="0"/>
              <a:t> and Thetis: Read </a:t>
            </a:r>
            <a:r>
              <a:rPr lang="en-US" dirty="0" err="1" smtClean="0">
                <a:hlinkClick r:id="rId2"/>
              </a:rPr>
              <a:t>Apollodorus</a:t>
            </a:r>
            <a:endParaRPr lang="en-US" dirty="0" smtClean="0"/>
          </a:p>
          <a:p>
            <a:r>
              <a:rPr lang="en-US" dirty="0" smtClean="0"/>
              <a:t>Achilles chases Trojan Prince </a:t>
            </a:r>
            <a:r>
              <a:rPr lang="en-US" dirty="0" err="1" smtClean="0"/>
              <a:t>Troilos</a:t>
            </a:r>
            <a:r>
              <a:rPr lang="en-US" dirty="0" smtClean="0"/>
              <a:t>  </a:t>
            </a:r>
          </a:p>
          <a:p>
            <a:r>
              <a:rPr lang="en-US" dirty="0" smtClean="0"/>
              <a:t>Animal frieze. </a:t>
            </a:r>
          </a:p>
          <a:p>
            <a:r>
              <a:rPr lang="en-US" dirty="0" smtClean="0"/>
              <a:t>Pygmies fight cranes (foot).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3794" name="Picture 2" descr="François V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6670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on the François Vase: Side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Theseus</a:t>
            </a:r>
            <a:r>
              <a:rPr lang="en-US" dirty="0" smtClean="0"/>
              <a:t> and Athenian Youths doing crane dance at Crete</a:t>
            </a:r>
          </a:p>
          <a:p>
            <a:r>
              <a:rPr lang="en-US" dirty="0" err="1" smtClean="0"/>
              <a:t>Lapiths</a:t>
            </a:r>
            <a:r>
              <a:rPr lang="en-US" dirty="0" smtClean="0"/>
              <a:t> and Centaurs</a:t>
            </a:r>
          </a:p>
          <a:p>
            <a:r>
              <a:rPr lang="en-US" dirty="0" smtClean="0"/>
              <a:t>Wedding Procession of </a:t>
            </a:r>
            <a:r>
              <a:rPr lang="en-US" dirty="0" err="1" smtClean="0"/>
              <a:t>Peleus</a:t>
            </a:r>
            <a:r>
              <a:rPr lang="en-US" dirty="0" smtClean="0"/>
              <a:t> and Thetis</a:t>
            </a:r>
          </a:p>
          <a:p>
            <a:r>
              <a:rPr lang="en-US" dirty="0" smtClean="0"/>
              <a:t>Return of </a:t>
            </a:r>
            <a:r>
              <a:rPr lang="en-US" dirty="0" err="1" smtClean="0"/>
              <a:t>Hephaistos</a:t>
            </a:r>
            <a:r>
              <a:rPr lang="en-US" dirty="0" smtClean="0"/>
              <a:t> to Olympus . Read this myth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Animal frieze</a:t>
            </a:r>
          </a:p>
          <a:p>
            <a:r>
              <a:rPr lang="en-US" dirty="0" smtClean="0"/>
              <a:t>Pygmies fight cranes (foot)</a:t>
            </a:r>
          </a:p>
          <a:p>
            <a:endParaRPr lang="en-US" dirty="0"/>
          </a:p>
        </p:txBody>
      </p:sp>
      <p:pic>
        <p:nvPicPr>
          <p:cNvPr id="32771" name="Picture 3" descr="F:\Pictures\2011\2011 Italy\Firenze\Archaeological Museum\DSCN0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362" y="1676400"/>
            <a:ext cx="365730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François Vase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http://www.mlahanas.de/Greeks/Arts/Francois.htm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http://www.beazley.ox.ac.uk/pottery/painters/keypieces/blackfigure/francois.htm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http://greekhistory.gr.funpic.de/pages/francois.htm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http://www.perseus.tufts.edu/hopper/artifact?name=Florence+4209&amp;object=Vase&amp;redirect=true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http://www.kapiticollege.school.nz/ClassWebs/ClassicsWeb/Classics301/Greek%20Vase%20Painting/BlackFigure/FrancoisVase.pdf</a:t>
            </a:r>
            <a:endParaRPr lang="en-US" dirty="0"/>
          </a:p>
        </p:txBody>
      </p:sp>
      <p:pic>
        <p:nvPicPr>
          <p:cNvPr id="4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1000"/>
            <a:ext cx="1925052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685800"/>
            <a:ext cx="1467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François Vase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c.550 B.C.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Ergotimos</a:t>
            </a:r>
            <a:r>
              <a:rPr lang="en-US" dirty="0" smtClean="0"/>
              <a:t> made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5" name="Picture 3" descr="F:\Pictures\2011 Italy\2011 Firenze\Archaeological Museum\DSCN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411513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F:\Pictures\2011\2011 Italy\Firenze\Archaeological Museum\DSCN0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60832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s://pantherfile.uwm.edu/prec/www/course/mythology/1100/1811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281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383</Words>
  <Application>Microsoft Office PowerPoint</Application>
  <PresentationFormat>On-screen Show (4:3)</PresentationFormat>
  <Paragraphs>129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Pantheons  and Assemblies of the Gods </vt:lpstr>
      <vt:lpstr>Timelines</vt:lpstr>
      <vt:lpstr>On Greek Pottery</vt:lpstr>
      <vt:lpstr>Myths on the François Vase: Side A</vt:lpstr>
      <vt:lpstr>Myths on the François Vase: Side B</vt:lpstr>
      <vt:lpstr>François Vase</vt:lpstr>
      <vt:lpstr>Ergotimos made me</vt:lpstr>
      <vt:lpstr>PowerPoint Presentation</vt:lpstr>
      <vt:lpstr>PowerPoint Presentation</vt:lpstr>
      <vt:lpstr>Peleus and Thetis</vt:lpstr>
      <vt:lpstr>Moirai (Fates)</vt:lpstr>
      <vt:lpstr>Zeus and Hera</vt:lpstr>
      <vt:lpstr>Ourania and Kalliope</vt:lpstr>
      <vt:lpstr>Return of Hephaistos</vt:lpstr>
      <vt:lpstr>Dionysus</vt:lpstr>
      <vt:lpstr>Zeus and Hera Enthroned</vt:lpstr>
      <vt:lpstr>Ares</vt:lpstr>
      <vt:lpstr>Hermes</vt:lpstr>
      <vt:lpstr>Artemis</vt:lpstr>
      <vt:lpstr>Geography</vt:lpstr>
      <vt:lpstr>Delphi</vt:lpstr>
      <vt:lpstr>Siphnian Treasury Frieze</vt:lpstr>
      <vt:lpstr>PowerPoint Presentation</vt:lpstr>
      <vt:lpstr>The Athenian Acropolis</vt:lpstr>
      <vt:lpstr>Parthenon Frieze</vt:lpstr>
      <vt:lpstr>Parthenon Frieze</vt:lpstr>
      <vt:lpstr>Parthenon Frieze</vt:lpstr>
      <vt:lpstr>Parthenon Frieze</vt:lpstr>
      <vt:lpstr>Parthenon Frieze</vt:lpstr>
      <vt:lpstr>Parthenon Frieze</vt:lpstr>
      <vt:lpstr>PowerPoint Presentation</vt:lpstr>
      <vt:lpstr>Bellini’s “Feast of the Gods”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Gods in Art</dc:title>
  <dc:creator>Tom Sienkewicz</dc:creator>
  <cp:lastModifiedBy>Sienkewicz, Thomas J.</cp:lastModifiedBy>
  <cp:revision>19</cp:revision>
  <dcterms:created xsi:type="dcterms:W3CDTF">2011-08-26T00:26:36Z</dcterms:created>
  <dcterms:modified xsi:type="dcterms:W3CDTF">2011-09-08T13:05:35Z</dcterms:modified>
</cp:coreProperties>
</file>