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56" r:id="rId3"/>
    <p:sldId id="260" r:id="rId4"/>
    <p:sldId id="257" r:id="rId5"/>
    <p:sldId id="259" r:id="rId6"/>
    <p:sldId id="263" r:id="rId7"/>
    <p:sldId id="264" r:id="rId8"/>
    <p:sldId id="261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4729" autoAdjust="0"/>
  </p:normalViewPr>
  <p:slideViewPr>
    <p:cSldViewPr snapToGrid="0" snapToObjects="1">
      <p:cViewPr varScale="1">
        <p:scale>
          <a:sx n="92" d="100"/>
          <a:sy n="92" d="100"/>
        </p:scale>
        <p:origin x="-13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2C2A-96B9-A84D-9DAC-FABBF3777AFA}" type="datetimeFigureOut">
              <a:rPr lang="en-US" smtClean="0"/>
              <a:pPr/>
              <a:t>10/20/11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83E7-A0F5-D046-8C4C-2ED415C0E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unaart.com/wp-content/uploads/2010/12/DSC_3570.jpg" TargetMode="External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hyperlink" Target="http://en.wikipedia.org/wiki/National_Museum_of_American_History" TargetMode="External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Relationship Id="rId3" Type="http://schemas.openxmlformats.org/officeDocument/2006/relationships/hyperlink" Target="http://en.wikipedia.org/wiki/Horatio_Greenough" TargetMode="External"/><Relationship Id="rId5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Hercules and the Snakes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Heracles and </a:t>
            </a:r>
            <a:r>
              <a:rPr lang="en-US" dirty="0" err="1" smtClean="0"/>
              <a:t>Iphicles</a:t>
            </a:r>
            <a:endParaRPr lang="en-US" dirty="0"/>
          </a:p>
        </p:txBody>
      </p:sp>
      <p:pic>
        <p:nvPicPr>
          <p:cNvPr id="9" name="Content Placeholder 8" descr="iphicl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5962" r="-15962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 </a:t>
            </a:r>
            <a:r>
              <a:rPr lang="en-US" dirty="0"/>
              <a:t>(Heracles strangling two snakes in the crib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 </a:t>
            </a:r>
            <a:r>
              <a:rPr lang="en-US" dirty="0"/>
              <a:t>Red figure pottery, 470 </a:t>
            </a:r>
            <a:r>
              <a:rPr lang="en-US" dirty="0" smtClean="0"/>
              <a:t>BC</a:t>
            </a:r>
          </a:p>
          <a:p>
            <a:r>
              <a:rPr lang="en-US" dirty="0" smtClean="0"/>
              <a:t> </a:t>
            </a:r>
            <a:r>
              <a:rPr lang="en-US" dirty="0" err="1"/>
              <a:t>Musée</a:t>
            </a:r>
            <a:r>
              <a:rPr lang="en-US" dirty="0"/>
              <a:t> du Louvre, Paris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BOEOTIA, Thebes. Circa 395 BC. EL Hemidrachm CNG $10000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5481" b="-25481"/>
          <a:stretch>
            <a:fillRect/>
          </a:stretch>
        </p:blipFill>
        <p:spPr>
          <a:xfrm>
            <a:off x="179388" y="0"/>
            <a:ext cx="2733439" cy="2012451"/>
          </a:xfrm>
        </p:spPr>
      </p:pic>
      <p:pic>
        <p:nvPicPr>
          <p:cNvPr id="8" name="Picture 7" descr="BOEOTIA, Thebes. Circa 405-395 BC. AR Stater (21mm, 12.02 g) CNG $575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827" y="2233342"/>
            <a:ext cx="2874988" cy="1594720"/>
          </a:xfrm>
          <a:prstGeom prst="rect">
            <a:avLst/>
          </a:prstGeom>
        </p:spPr>
      </p:pic>
      <p:pic>
        <p:nvPicPr>
          <p:cNvPr id="9" name="Picture 8" descr="BRUTTIUM, Kroton. Circa 370 BC. AR Nomos (7.65 gm). CNG $17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1779" y="4324968"/>
            <a:ext cx="3472221" cy="1691595"/>
          </a:xfrm>
          <a:prstGeom prst="rect">
            <a:avLst/>
          </a:prstGeom>
        </p:spPr>
      </p:pic>
      <p:pic>
        <p:nvPicPr>
          <p:cNvPr id="10" name="Picture 9" descr="MYSIA, Cyzicus. Stater, EL ca 430-415 BC 16.02g. Heracles and Iphicles SNG BN Paris 361 NY sale $85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6534" y="193676"/>
            <a:ext cx="3097466" cy="15632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9388" y="1689285"/>
            <a:ext cx="3603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BOEOTIA, Thebes. Circa 395 BC. </a:t>
            </a:r>
            <a:r>
              <a:rPr lang="en-US" sz="1400" dirty="0" err="1"/>
              <a:t>Hemidrachm</a:t>
            </a:r>
            <a:r>
              <a:rPr lang="en-US" sz="1400" dirty="0"/>
              <a:t> Electrum, </a:t>
            </a:r>
            <a:r>
              <a:rPr lang="en-US" sz="1400" dirty="0" err="1"/>
              <a:t>Dionysos</a:t>
            </a:r>
            <a:r>
              <a:rPr lang="en-US" sz="1400" dirty="0"/>
              <a:t>, infant </a:t>
            </a:r>
            <a:r>
              <a:rPr lang="en-US" sz="1400" dirty="0" err="1"/>
              <a:t>Herakles</a:t>
            </a:r>
            <a:r>
              <a:rPr lang="en-US" sz="1400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46534" y="1781618"/>
            <a:ext cx="2802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MYSIA, </a:t>
            </a:r>
            <a:r>
              <a:rPr lang="en-US" sz="1400" dirty="0" err="1"/>
              <a:t>Cyzicus</a:t>
            </a:r>
            <a:r>
              <a:rPr lang="en-US" sz="1400" dirty="0"/>
              <a:t>. </a:t>
            </a:r>
            <a:r>
              <a:rPr lang="en-US" sz="1400" dirty="0" err="1"/>
              <a:t>Stater</a:t>
            </a:r>
            <a:r>
              <a:rPr lang="en-US" sz="1400" dirty="0"/>
              <a:t>, EL ca 430-415 BC Heracles and </a:t>
            </a:r>
            <a:r>
              <a:rPr lang="en-US" sz="1400" dirty="0" err="1"/>
              <a:t>Iphicles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78486" y="3828062"/>
            <a:ext cx="2593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BOEOTIA, Thebes. Circa 405-395 BC. AR </a:t>
            </a:r>
            <a:r>
              <a:rPr lang="en-US" sz="1400" dirty="0" err="1"/>
              <a:t>Stater</a:t>
            </a:r>
            <a:r>
              <a:rPr lang="en-US" sz="1400" dirty="0"/>
              <a:t> 21mm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23758" y="6016563"/>
            <a:ext cx="35202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BRUTTIUM, </a:t>
            </a:r>
            <a:r>
              <a:rPr lang="en-US" sz="1400" dirty="0" err="1"/>
              <a:t>Kroton</a:t>
            </a:r>
            <a:r>
              <a:rPr lang="en-US" sz="1400" dirty="0"/>
              <a:t>. Circa 370 BC. AR </a:t>
            </a:r>
            <a:r>
              <a:rPr lang="en-US" sz="1400" dirty="0" err="1"/>
              <a:t>Nomos</a:t>
            </a:r>
            <a:endParaRPr lang="en-US" sz="1400" dirty="0"/>
          </a:p>
        </p:txBody>
      </p:sp>
      <p:pic>
        <p:nvPicPr>
          <p:cNvPr id="17" name="Picture 16" descr="Calabria, Tarentum. Diobol, about 250 bc 11-12mm .98g Diertle $47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388" y="4324968"/>
            <a:ext cx="3326973" cy="182749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9387" y="6170451"/>
            <a:ext cx="4155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Calabria, Tarentum. </a:t>
            </a:r>
            <a:r>
              <a:rPr lang="en-US" sz="1400" dirty="0" err="1"/>
              <a:t>Diobol</a:t>
            </a:r>
            <a:r>
              <a:rPr lang="en-US" sz="1400" dirty="0"/>
              <a:t>, about 250 </a:t>
            </a:r>
            <a:r>
              <a:rPr lang="en-US" sz="1400" dirty="0" err="1"/>
              <a:t>bc</a:t>
            </a:r>
            <a:r>
              <a:rPr lang="en-US" sz="1400" dirty="0"/>
              <a:t> 11-12mm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Hercules strangles the serpents</a:t>
            </a:r>
            <a:endParaRPr lang="en-US" dirty="0"/>
          </a:p>
        </p:txBody>
      </p:sp>
      <p:pic>
        <p:nvPicPr>
          <p:cNvPr id="5" name="Content Placeholder 4" descr="herculesstranglesserpents.jpg"/>
          <p:cNvPicPr>
            <a:picLocks noGrp="1" noChangeAspect="1"/>
          </p:cNvPicPr>
          <p:nvPr>
            <p:ph idx="1"/>
          </p:nvPr>
        </p:nvPicPr>
        <p:blipFill>
          <a:blip r:embed="rId2"/>
          <a:srcRect t="-4031" b="-403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 </a:t>
            </a:r>
            <a:r>
              <a:rPr lang="en-US" dirty="0"/>
              <a:t>Painting from the House of the </a:t>
            </a:r>
            <a:r>
              <a:rPr lang="en-US" dirty="0" err="1"/>
              <a:t>Vettii</a:t>
            </a:r>
            <a:r>
              <a:rPr lang="en-US" dirty="0"/>
              <a:t>, Pompeii.</a:t>
            </a:r>
            <a:r>
              <a:rPr lang="en-US" dirty="0" smtClean="0"/>
              <a:t> </a:t>
            </a:r>
          </a:p>
          <a:p>
            <a:r>
              <a:rPr lang="en-US" dirty="0" smtClean="0"/>
              <a:t>62</a:t>
            </a:r>
            <a:r>
              <a:rPr lang="en-US" dirty="0"/>
              <a:t>-79 AD.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Young boy portrayed as Hercules choking the snakes</a:t>
            </a:r>
          </a:p>
        </p:txBody>
      </p:sp>
      <p:pic>
        <p:nvPicPr>
          <p:cNvPr id="5" name="Content Placeholder 4" descr="448px-Herakles_snake_Musei_Capitolini_MC24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85" r="-838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Rome, Capitoline </a:t>
            </a:r>
            <a:r>
              <a:rPr lang="en-US" dirty="0" smtClean="0"/>
              <a:t>Museum</a:t>
            </a:r>
          </a:p>
          <a:p>
            <a:r>
              <a:rPr lang="en-US" i="1" dirty="0" smtClean="0"/>
              <a:t>Second </a:t>
            </a:r>
            <a:r>
              <a:rPr lang="en-US" i="1" dirty="0"/>
              <a:t>half of 2nd century </a:t>
            </a:r>
            <a:r>
              <a:rPr lang="en-US" i="1" dirty="0" smtClean="0"/>
              <a:t>AD</a:t>
            </a:r>
          </a:p>
          <a:p>
            <a:r>
              <a:rPr lang="en-US" i="1" dirty="0" smtClean="0"/>
              <a:t>Marble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Annibale</a:t>
            </a:r>
            <a:r>
              <a:rPr lang="en-US" sz="2400" dirty="0" smtClean="0"/>
              <a:t> Carracci</a:t>
            </a:r>
          </a:p>
          <a:p>
            <a:r>
              <a:rPr lang="en-US" sz="2400" dirty="0" smtClean="0"/>
              <a:t>1599-1600</a:t>
            </a:r>
          </a:p>
          <a:p>
            <a:r>
              <a:rPr lang="en-US" sz="2400" dirty="0" smtClean="0"/>
              <a:t>Louvre  Paris,  France</a:t>
            </a:r>
            <a:endParaRPr lang="en-US" sz="2400" dirty="0"/>
          </a:p>
        </p:txBody>
      </p:sp>
      <p:pic>
        <p:nvPicPr>
          <p:cNvPr id="12290" name="Picture 2" descr="Carracci,Annibale. Hercule enfant étouffant les serpents - Infant Hercules strangling the serpents. Around 1599-1600. &#10;Wood, 16cm x 15cm. &#10;INV. 2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33400"/>
            <a:ext cx="5119687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Anonymous French</a:t>
            </a:r>
            <a:r>
              <a:rPr lang="en-US" sz="2800" dirty="0" smtClean="0"/>
              <a:t> </a:t>
            </a:r>
            <a:r>
              <a:rPr lang="en-US" sz="2800" dirty="0" smtClean="0"/>
              <a:t>Artist</a:t>
            </a:r>
            <a:endParaRPr lang="en-US" sz="2800" dirty="0" smtClean="0"/>
          </a:p>
          <a:p>
            <a:r>
              <a:rPr lang="en-US" sz="2800" dirty="0" smtClean="0"/>
              <a:t>1700</a:t>
            </a:r>
          </a:p>
          <a:p>
            <a:r>
              <a:rPr lang="en-US" sz="2800" dirty="0" smtClean="0"/>
              <a:t>Bronze</a:t>
            </a:r>
            <a:endParaRPr lang="en-US" sz="2800" dirty="0"/>
          </a:p>
        </p:txBody>
      </p:sp>
      <p:pic>
        <p:nvPicPr>
          <p:cNvPr id="1026" name="Picture 2" descr="http://www.osunaart.com/wp-content/uploads/2010/12/DSC_3570-780x10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066800"/>
            <a:ext cx="3600252" cy="47264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Infant Hercules Strangling the Serpents </a:t>
            </a:r>
          </a:p>
        </p:txBody>
      </p:sp>
      <p:pic>
        <p:nvPicPr>
          <p:cNvPr id="5" name="Content Placeholder 4" descr="e3_3_1_6c_english_art.jpg"/>
          <p:cNvPicPr>
            <a:picLocks noGrp="1" noChangeAspect="1"/>
          </p:cNvPicPr>
          <p:nvPr>
            <p:ph idx="1"/>
          </p:nvPr>
        </p:nvPicPr>
        <p:blipFill>
          <a:blip r:embed="rId2"/>
          <a:srcRect t="-7861" b="-786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dirty="0" smtClean="0"/>
              <a:t>Sir </a:t>
            </a:r>
            <a:r>
              <a:rPr lang="en-US" b="1" dirty="0"/>
              <a:t>Joshua </a:t>
            </a:r>
            <a:r>
              <a:rPr lang="en-US" b="1" dirty="0" smtClean="0"/>
              <a:t>Reynolds</a:t>
            </a:r>
          </a:p>
          <a:p>
            <a:endParaRPr lang="en-US" b="1" dirty="0" smtClean="0"/>
          </a:p>
          <a:p>
            <a:r>
              <a:rPr lang="en-US" b="1" dirty="0" smtClean="0"/>
              <a:t>This </a:t>
            </a:r>
            <a:r>
              <a:rPr lang="en-US" b="1" dirty="0"/>
              <a:t>painting was commissioned by Catherine the Great in </a:t>
            </a:r>
            <a:r>
              <a:rPr lang="en-US" b="1" dirty="0" smtClean="0"/>
              <a:t>1785</a:t>
            </a:r>
          </a:p>
          <a:p>
            <a:endParaRPr lang="en-US" b="1" dirty="0" smtClean="0"/>
          </a:p>
          <a:p>
            <a:r>
              <a:rPr lang="en-US" b="1" dirty="0"/>
              <a:t>the State Hermitage Museum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George Washington </a:t>
            </a:r>
            <a:endParaRPr lang="en-US" dirty="0"/>
          </a:p>
        </p:txBody>
      </p:sp>
      <p:pic>
        <p:nvPicPr>
          <p:cNvPr id="5" name="Content Placeholder 4" descr="261082846_c14f56b263.jpg"/>
          <p:cNvPicPr>
            <a:picLocks noGrp="1" noChangeAspect="1"/>
          </p:cNvPicPr>
          <p:nvPr>
            <p:ph idx="1"/>
          </p:nvPr>
        </p:nvPicPr>
        <p:blipFill>
          <a:blip r:embed="rId2"/>
          <a:srcRect t="-20334" b="-20334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b="1" u="sng" dirty="0">
                <a:hlinkClick r:id="rId3"/>
              </a:rPr>
              <a:t>Horatio </a:t>
            </a:r>
            <a:r>
              <a:rPr lang="en-US" b="1" u="sng" dirty="0" smtClean="0">
                <a:hlinkClick r:id="rId3"/>
              </a:rPr>
              <a:t>Greenough.</a:t>
            </a:r>
            <a:endParaRPr lang="en-US" b="1" u="sng" dirty="0" smtClean="0"/>
          </a:p>
          <a:p>
            <a:r>
              <a:rPr lang="en-US" b="1" i="1" dirty="0" smtClean="0"/>
              <a:t>(</a:t>
            </a:r>
            <a:r>
              <a:rPr lang="en-US" b="1" i="1" dirty="0"/>
              <a:t>1840</a:t>
            </a:r>
            <a:r>
              <a:rPr lang="en-US" b="1" i="1" dirty="0" smtClean="0"/>
              <a:t>) Centennial of Washington’s Birth</a:t>
            </a:r>
          </a:p>
          <a:p>
            <a:r>
              <a:rPr lang="en-US" dirty="0">
                <a:hlinkClick r:id="rId4"/>
              </a:rPr>
              <a:t>National Museum of American History</a:t>
            </a:r>
            <a:endParaRPr lang="en-US" dirty="0"/>
          </a:p>
        </p:txBody>
      </p:sp>
      <p:pic>
        <p:nvPicPr>
          <p:cNvPr id="6" name="Picture 5" descr="261082830_eb5cf1def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99" y="2457908"/>
            <a:ext cx="3043799" cy="4058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191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Infant Hercules and the Snakes</vt:lpstr>
      <vt:lpstr>Heracles and Iphicles</vt:lpstr>
      <vt:lpstr>Slide 3</vt:lpstr>
      <vt:lpstr>Hercules strangles the serpents</vt:lpstr>
      <vt:lpstr>Young boy portrayed as Hercules choking the snakes</vt:lpstr>
      <vt:lpstr>Slide 6</vt:lpstr>
      <vt:lpstr>Slide 7</vt:lpstr>
      <vt:lpstr>The Infant Hercules Strangling the Serpents </vt:lpstr>
      <vt:lpstr>George Washington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Alicia Slaughterback</dc:creator>
  <cp:lastModifiedBy>Alicia Slaughterback</cp:lastModifiedBy>
  <cp:revision>5</cp:revision>
  <dcterms:created xsi:type="dcterms:W3CDTF">2011-10-21T00:33:40Z</dcterms:created>
  <dcterms:modified xsi:type="dcterms:W3CDTF">2011-10-21T00:55:11Z</dcterms:modified>
</cp:coreProperties>
</file>