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66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58" r:id="rId18"/>
    <p:sldId id="259" r:id="rId19"/>
    <p:sldId id="260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1" d="100"/>
          <a:sy n="121" d="100"/>
        </p:scale>
        <p:origin x="-126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AB7A-8DFD-4C42-87B7-C89E043FB84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07AD-4B63-4694-91DC-FDFC59FC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9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AB7A-8DFD-4C42-87B7-C89E043FB84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07AD-4B63-4694-91DC-FDFC59FC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7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AB7A-8DFD-4C42-87B7-C89E043FB84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07AD-4B63-4694-91DC-FDFC59FC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AB7A-8DFD-4C42-87B7-C89E043FB84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07AD-4B63-4694-91DC-FDFC59FC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9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AB7A-8DFD-4C42-87B7-C89E043FB84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07AD-4B63-4694-91DC-FDFC59FC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0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AB7A-8DFD-4C42-87B7-C89E043FB84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07AD-4B63-4694-91DC-FDFC59FC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AB7A-8DFD-4C42-87B7-C89E043FB84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07AD-4B63-4694-91DC-FDFC59FC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7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AB7A-8DFD-4C42-87B7-C89E043FB84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07AD-4B63-4694-91DC-FDFC59FC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2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AB7A-8DFD-4C42-87B7-C89E043FB84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07AD-4B63-4694-91DC-FDFC59FC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8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AB7A-8DFD-4C42-87B7-C89E043FB84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07AD-4B63-4694-91DC-FDFC59FC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2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AB7A-8DFD-4C42-87B7-C89E043FB84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07AD-4B63-4694-91DC-FDFC59FC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9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FAB7A-8DFD-4C42-87B7-C89E043FB846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07AD-4B63-4694-91DC-FDFC59FCB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7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info.rutgers.edu/~mjoseph/CP/ICP.html" TargetMode="External"/><Relationship Id="rId2" Type="http://schemas.openxmlformats.org/officeDocument/2006/relationships/hyperlink" Target="http://www.pitt.edu/~dash/cupid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Cupid (Eros)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5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Cupid and Psyche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753" y="137882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Apuleius </a:t>
            </a:r>
            <a:r>
              <a:rPr lang="en-US" i="1" dirty="0" smtClean="0">
                <a:hlinkClick r:id="rId2"/>
              </a:rPr>
              <a:t>The Golden Ass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 smtClean="0">
                <a:hlinkClick r:id="rId3"/>
              </a:rPr>
              <a:t>Images of Cupid and Psyche</a:t>
            </a:r>
            <a:endParaRPr lang="en-US" dirty="0"/>
          </a:p>
        </p:txBody>
      </p:sp>
      <p:pic>
        <p:nvPicPr>
          <p:cNvPr id="7170" name="Picture 2" descr="http://comminfo.rutgers.edu/~mjoseph/CP/Antio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496343"/>
            <a:ext cx="408622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2887" y="5452570"/>
            <a:ext cx="4572000" cy="1264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ZEUGMA MOSAICS (1st to 2nd century C.E.) in Gaziantep Museum, Gaziantep, Turkey. </a:t>
            </a:r>
            <a:r>
              <a:rPr lang="en-US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Psykhe</a:t>
            </a:r>
            <a:r>
              <a:rPr lang="en-US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Eros, Antioch, House of the Drinking Contest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5" descr="http://comminfo.rutgers.edu/~mjoseph/CP/fir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2" y="1512891"/>
            <a:ext cx="357269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94349" y="61239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Eros and Psyche c.2nd - 1st century B.C.E. Marble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9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comminfo.rutgers.edu/~mjoseph/CP/PV1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8" y="365126"/>
            <a:ext cx="8534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84737" y="6176963"/>
            <a:ext cx="5445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Psyche gazing at Cupid], by Simon </a:t>
            </a:r>
            <a:r>
              <a:rPr lang="en-US" dirty="0" err="1" smtClean="0"/>
              <a:t>Vouet</a:t>
            </a:r>
            <a:r>
              <a:rPr lang="en-US" dirty="0" smtClean="0"/>
              <a:t>, 1590-1649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4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comminfo.rutgers.edu/~mjoseph/CP/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10993"/>
            <a:ext cx="779646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comminfo.rutgers.edu/~mjoseph/CP/isculp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97" y="365126"/>
            <a:ext cx="695459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70493" y="58515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Cupid and Psyche sculpture, by Antonio Canova; group in marble H 0.55 m; W 0.68 m; D 1.01 m. (1787)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9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comminfo.rutgers.edu/~mjoseph/CP/d-cup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141"/>
            <a:ext cx="76200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79938" y="60982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Cupid and Psyche, by Jacques-Louis David, 1748-1825 (1817). Cleveland Museum of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49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comminfo.rutgers.edu/~mjoseph/CP/PS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78" y="555627"/>
            <a:ext cx="713232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4789" y="61769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Cupid and Psyche, by Palmer Saylor (after Cupid and Psyche by David) (2001)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91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3668" y="182370"/>
            <a:ext cx="3801682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Cupid in the </a:t>
            </a:r>
            <a:r>
              <a:rPr lang="en-US" sz="2400" i="1" dirty="0" smtClean="0"/>
              <a:t>New Yorker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http://imgc-cn.artprintimages.com/images/P-473-488-90/60/6065/VHAD100Z/posters/j-c-duffy-there-s-a-twenty-in-it-for-you-if-you-just-keep-moving-new-yorker-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6"/>
          <a:stretch/>
        </p:blipFill>
        <p:spPr bwMode="auto">
          <a:xfrm>
            <a:off x="195262" y="182370"/>
            <a:ext cx="4114800" cy="36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gc-cn.artprintimages.com/images/P-473-488-90/60/6005/WKFB100Z/posters/bernard-schoenbaum-come-back-young-man-he-needs-a-booster-shot-new-yorker-carto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"/>
          <a:stretch/>
        </p:blipFill>
        <p:spPr bwMode="auto">
          <a:xfrm>
            <a:off x="4367045" y="3631842"/>
            <a:ext cx="4505325" cy="327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imgc-cn.artprintimages.com/images/P-473-488-90/60/6059/YZ6D100Z/posters/dana-fradon-read-him-his-rights-new-yorker-carto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b="7654"/>
          <a:stretch/>
        </p:blipFill>
        <p:spPr bwMode="auto">
          <a:xfrm>
            <a:off x="0" y="4001294"/>
            <a:ext cx="4505325" cy="28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result for cupid cartoons new york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5" b="17357"/>
          <a:stretch/>
        </p:blipFill>
        <p:spPr bwMode="auto">
          <a:xfrm>
            <a:off x="4075573" y="1330945"/>
            <a:ext cx="4873165" cy="24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86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Bush as Cupid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ayne_2_15_0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8" b="-471"/>
          <a:stretch/>
        </p:blipFill>
        <p:spPr bwMode="auto">
          <a:xfrm>
            <a:off x="749657" y="1258094"/>
            <a:ext cx="724204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827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MCupid</a:t>
            </a:r>
            <a:r>
              <a:rPr lang="en-US" b="1" dirty="0" smtClean="0"/>
              <a:t> Wooing Voters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cC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3" y="1258094"/>
            <a:ext cx="806823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6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s://s-media-cache-ak0.pinimg.com/736x/fe/ab/a6/feaba67a4adea321e73ee96577fe43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8" y="690563"/>
            <a:ext cx="72507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41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ros | Attic red figure vase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60944"/>
            <a:ext cx="28575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2654" y="58633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Gotham"/>
              </a:rPr>
              <a:t>Eros Playing Flute</a:t>
            </a:r>
          </a:p>
          <a:p>
            <a:r>
              <a:rPr lang="en-US" b="0" i="0" dirty="0" smtClean="0">
                <a:solidFill>
                  <a:srgbClr val="333333"/>
                </a:solidFill>
                <a:effectLst/>
                <a:latin typeface="Gotham"/>
              </a:rPr>
              <a:t>Athenian Red Figure Vase Painting </a:t>
            </a:r>
          </a:p>
          <a:p>
            <a:r>
              <a:rPr lang="en-US" b="0" i="0" dirty="0" smtClean="0">
                <a:solidFill>
                  <a:srgbClr val="333333"/>
                </a:solidFill>
                <a:effectLst/>
                <a:latin typeface="Gotham"/>
              </a:rPr>
              <a:t>C5th B.C.</a:t>
            </a:r>
            <a:endParaRPr lang="en-US" dirty="0"/>
          </a:p>
        </p:txBody>
      </p:sp>
      <p:pic>
        <p:nvPicPr>
          <p:cNvPr id="1028" name="Picture 4" descr="Eros and racing Atalanta | Athenian red-figure lekythos C5th B.C. | Cleveland Museum of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95" y="1413344"/>
            <a:ext cx="27432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09002" y="57284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Eros and the race of </a:t>
            </a:r>
            <a:r>
              <a:rPr lang="en-US" dirty="0" err="1" smtClean="0"/>
              <a:t>Atalanta</a:t>
            </a:r>
            <a:endParaRPr lang="en-US" dirty="0" smtClean="0"/>
          </a:p>
          <a:p>
            <a:r>
              <a:rPr lang="en-US" dirty="0" smtClean="0"/>
              <a:t>Athenian red-figure lekythos C5th B.C.</a:t>
            </a:r>
          </a:p>
          <a:p>
            <a:r>
              <a:rPr lang="en-US" dirty="0" smtClean="0"/>
              <a:t>Cleveland Museum of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44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Trump valent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2" y="462765"/>
            <a:ext cx="796326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11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Son of Aphrodite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0311"/>
            <a:ext cx="7886700" cy="5357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i="1" dirty="0"/>
              <a:t>Hesiod, Theogony 176 </a:t>
            </a:r>
            <a:r>
              <a:rPr lang="en-US" sz="1600" i="1" dirty="0" err="1"/>
              <a:t>ff</a:t>
            </a:r>
            <a:r>
              <a:rPr lang="en-US" sz="1600" i="1" dirty="0"/>
              <a:t> (trans. Evelyn-White) (Greek epic C8th or 7th B.C.) 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"Eros (Love), and comely </a:t>
            </a:r>
            <a:r>
              <a:rPr lang="en-US" sz="1600" dirty="0" err="1"/>
              <a:t>Himeros</a:t>
            </a:r>
            <a:r>
              <a:rPr lang="en-US" sz="1600" dirty="0"/>
              <a:t> (Desire) followed her [Aphrodite] at her birth at the first and as she went into the assembly of the gods."</a:t>
            </a:r>
            <a:br>
              <a:rPr lang="en-US" sz="1600" dirty="0"/>
            </a:br>
            <a:r>
              <a:rPr lang="en-US" sz="1600" dirty="0"/>
              <a:t>[Hesiod may be suggesting that Eros and </a:t>
            </a:r>
            <a:r>
              <a:rPr lang="en-US" sz="1600" dirty="0" err="1" smtClean="0"/>
              <a:t>Himeros</a:t>
            </a:r>
            <a:r>
              <a:rPr lang="en-US" sz="1600" dirty="0" smtClean="0"/>
              <a:t> </a:t>
            </a:r>
            <a:r>
              <a:rPr lang="en-US" sz="1600" dirty="0"/>
              <a:t>were born of Aphrodite at her birth. Indeed, according to Sappho, </a:t>
            </a:r>
            <a:r>
              <a:rPr lang="en-US" sz="1600" dirty="0" err="1"/>
              <a:t>Ouranos</a:t>
            </a:r>
            <a:r>
              <a:rPr lang="en-US" sz="1600" dirty="0"/>
              <a:t> (Uranus) was the father of Eros by Aphrodite, which suggests she was imagined born pregnant with the god. </a:t>
            </a:r>
            <a:r>
              <a:rPr lang="en-US" sz="1600" dirty="0" err="1"/>
              <a:t>Nonnus</a:t>
            </a:r>
            <a:r>
              <a:rPr lang="en-US" sz="1600" dirty="0"/>
              <a:t> says this explicitly.]</a:t>
            </a:r>
          </a:p>
          <a:p>
            <a:pPr marL="0" indent="0">
              <a:buNone/>
            </a:pPr>
            <a:r>
              <a:rPr lang="en-US" sz="1600" i="1" dirty="0" err="1"/>
              <a:t>Stesichorus</a:t>
            </a:r>
            <a:r>
              <a:rPr lang="en-US" sz="1600" i="1" dirty="0"/>
              <a:t>, Fragment 575 (trans. Campbell, Vol. Greek Lyric III) (C5th B.C.) 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"[Eros] You cruel child of guileful Aphrodite, whom she bore to Ares."</a:t>
            </a:r>
          </a:p>
          <a:p>
            <a:pPr marL="0" indent="0">
              <a:buNone/>
            </a:pPr>
            <a:r>
              <a:rPr lang="en-US" sz="1600" i="1" dirty="0"/>
              <a:t>Scholiast on Apollonius of Rhodes (trans. Campbell, Vol. Greek Lyric III </a:t>
            </a:r>
            <a:r>
              <a:rPr lang="en-US" sz="1600" i="1" dirty="0" err="1"/>
              <a:t>Ibycus</a:t>
            </a:r>
            <a:r>
              <a:rPr lang="en-US" sz="1600" i="1" dirty="0"/>
              <a:t> Frag 324) (Greek scholia) 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"</a:t>
            </a:r>
            <a:r>
              <a:rPr lang="en-US" sz="1600" dirty="0" err="1"/>
              <a:t>Apollonios</a:t>
            </a:r>
            <a:r>
              <a:rPr lang="en-US" sz="1600" dirty="0"/>
              <a:t> (Apollonius) [Greek poet C3rd B.C.] makes Eros child of Aphrodite . . . Simonides [Greek poet C6th-5th B.C.] child of Aphrodite and Ares."</a:t>
            </a:r>
          </a:p>
          <a:p>
            <a:pPr marL="0" indent="0">
              <a:buNone/>
            </a:pPr>
            <a:r>
              <a:rPr lang="en-US" sz="1600" i="1" dirty="0"/>
              <a:t>Sappho, Fragment 198 (from Scholiast on Theocritus) (trans. Campbell, Vol. Greek Lyric I ) (Greek Lyric C6th B.C.) 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"Sappho made Eros the child of Aphrodite and </a:t>
            </a:r>
            <a:r>
              <a:rPr lang="en-US" sz="1600" dirty="0" err="1"/>
              <a:t>Ouranos</a:t>
            </a:r>
            <a:r>
              <a:rPr lang="en-US" sz="1600" dirty="0"/>
              <a:t> (Uranus, Heaven)."</a:t>
            </a:r>
          </a:p>
          <a:p>
            <a:pPr marL="0" indent="0">
              <a:buNone/>
            </a:pPr>
            <a:r>
              <a:rPr lang="en-US" sz="1600" i="1" dirty="0"/>
              <a:t>Pausanias, Description of Greece 9. 27. 1 (trans. Jones) (Greek travelogue C2nd A.D.) 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"Most men consider Eros to be the youngest of the gods and the son of Aphrodite."</a:t>
            </a:r>
          </a:p>
          <a:p>
            <a:pPr marL="0" indent="0">
              <a:buNone/>
            </a:pPr>
            <a:r>
              <a:rPr lang="en-US" sz="1600" i="1" dirty="0"/>
              <a:t>Ovid, </a:t>
            </a:r>
            <a:r>
              <a:rPr lang="en-US" sz="1600" i="1" dirty="0" err="1"/>
              <a:t>Fasti</a:t>
            </a:r>
            <a:r>
              <a:rPr lang="en-US" sz="1600" i="1" dirty="0"/>
              <a:t> 4. 1 </a:t>
            </a:r>
            <a:r>
              <a:rPr lang="en-US" sz="1600" i="1" dirty="0" err="1"/>
              <a:t>ff</a:t>
            </a:r>
            <a:r>
              <a:rPr lang="en-US" sz="1600" i="1" dirty="0"/>
              <a:t> (</a:t>
            </a:r>
            <a:r>
              <a:rPr lang="en-US" sz="1600" i="1" dirty="0" err="1"/>
              <a:t>trans.Boyle</a:t>
            </a:r>
            <a:r>
              <a:rPr lang="en-US" sz="1600" i="1" dirty="0"/>
              <a:t>) (Roman poetry C1st B.C. to C1st A.D.) 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"[Aphrodite] gentle mother of twin </a:t>
            </a:r>
            <a:r>
              <a:rPr lang="en-US" sz="1600" dirty="0" err="1"/>
              <a:t>Cupides</a:t>
            </a:r>
            <a:r>
              <a:rPr lang="en-US" sz="1600" dirty="0"/>
              <a:t> (Loves) [</a:t>
            </a:r>
            <a:r>
              <a:rPr lang="en-US" sz="1600" dirty="0" err="1"/>
              <a:t>Erotes</a:t>
            </a:r>
            <a:r>
              <a:rPr lang="en-US" sz="1600" dirty="0"/>
              <a:t>], </a:t>
            </a:r>
            <a:r>
              <a:rPr lang="en-US" sz="1600" dirty="0" err="1"/>
              <a:t>favour</a:t>
            </a:r>
            <a:r>
              <a:rPr lang="en-US" sz="1600" dirty="0"/>
              <a:t> me."</a:t>
            </a:r>
          </a:p>
          <a:p>
            <a:pPr marL="0" indent="0">
              <a:buNone/>
            </a:pPr>
            <a:r>
              <a:rPr lang="en-US" sz="1600" i="1" dirty="0"/>
              <a:t>Seneca, Phaedra 274 </a:t>
            </a:r>
            <a:r>
              <a:rPr lang="en-US" sz="1600" i="1" dirty="0" err="1"/>
              <a:t>ff</a:t>
            </a:r>
            <a:r>
              <a:rPr lang="en-US" sz="1600" i="1" dirty="0"/>
              <a:t> (trans. Miller) (Roman tragedy C1st A.D.) 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"Thou goddess [Aphrodite], born of the cruel sea, who art called mother of both </a:t>
            </a:r>
            <a:r>
              <a:rPr lang="en-US" sz="1600" dirty="0" err="1"/>
              <a:t>Cupides</a:t>
            </a:r>
            <a:r>
              <a:rPr lang="en-US" sz="1600" dirty="0"/>
              <a:t> [i.e. Eros and </a:t>
            </a:r>
            <a:r>
              <a:rPr lang="en-US" sz="1600" dirty="0" err="1"/>
              <a:t>Anteros</a:t>
            </a:r>
            <a:r>
              <a:rPr lang="en-US" sz="1600" dirty="0"/>
              <a:t>], that wanton, smiling boy of thine</a:t>
            </a:r>
            <a:r>
              <a:rPr lang="en-US" sz="1600" dirty="0" smtClean="0"/>
              <a:t>."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094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Cupid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Image result for cupid greek scul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71600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79201" y="5853797"/>
            <a:ext cx="29033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Cupid with Bow</a:t>
            </a:r>
            <a:b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Roman, 2</a:t>
            </a:r>
            <a:r>
              <a:rPr lang="en-US" baseline="30000" dirty="0">
                <a:solidFill>
                  <a:srgbClr val="252525"/>
                </a:solidFill>
                <a:latin typeface="Arial" panose="020B0604020202020204" pitchFamily="34" charset="0"/>
              </a:rPr>
              <a:t>nd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 cent. A.D.</a:t>
            </a:r>
          </a:p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Capitoline Museum, 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8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metmuseum.org/-/media/Images/Exhibitions/2013/Sleeping%20Eros/SleepingEros_featured.jpg?w=1200&amp;hash=9292B9C751585D6BCA7C353DCBE331C3021A93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5126"/>
            <a:ext cx="790357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71611" y="60038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smtClean="0">
                <a:solidFill>
                  <a:srgbClr val="999999"/>
                </a:solidFill>
                <a:effectLst/>
                <a:latin typeface="MetSans"/>
              </a:rPr>
              <a:t>Date: 3rd–2nd century B.C.</a:t>
            </a:r>
            <a:br>
              <a:rPr lang="en-US" b="0" i="0" dirty="0" smtClean="0">
                <a:solidFill>
                  <a:srgbClr val="999999"/>
                </a:solidFill>
                <a:effectLst/>
                <a:latin typeface="MetSans"/>
              </a:rPr>
            </a:br>
            <a:r>
              <a:rPr lang="en-US" b="0" i="0" dirty="0" smtClean="0">
                <a:solidFill>
                  <a:srgbClr val="999999"/>
                </a:solidFill>
                <a:effectLst/>
                <a:latin typeface="MetSans"/>
              </a:rPr>
              <a:t>Bronze. NY Metropolitan Museum of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8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Aphrodite, Ares and infants Eros and Phobos | Greco-Roman fresco from Pompeii C1st A.D. | Naples National Archaeological Mus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67" y="296366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58502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Aphrodite, Ares, Eros and </a:t>
            </a:r>
            <a:r>
              <a:rPr lang="en-US" dirty="0" err="1" smtClean="0"/>
              <a:t>Phobos</a:t>
            </a:r>
            <a:r>
              <a:rPr lang="en-US" dirty="0" smtClean="0"/>
              <a:t>, Greco-Roman fresco from Pompeii C1st A.D., Naples National Archaeological Museum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7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phrodite and Eros | Greco-Roman fresco from Pompeii C1st A.D. | Naples National Archaeological Mus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3606"/>
            <a:ext cx="415653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5185" y="4667346"/>
            <a:ext cx="4268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Aphrodite and Eros</a:t>
            </a:r>
          </a:p>
          <a:p>
            <a:r>
              <a:rPr lang="en-US" dirty="0" smtClean="0"/>
              <a:t>Greco-Roman fresco from Pompeii </a:t>
            </a:r>
          </a:p>
          <a:p>
            <a:r>
              <a:rPr lang="en-US" dirty="0" smtClean="0"/>
              <a:t>C1st A.D.</a:t>
            </a:r>
          </a:p>
          <a:p>
            <a:r>
              <a:rPr lang="en-US" dirty="0" smtClean="0"/>
              <a:t>Naples National Archaeological Museum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6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caravaggio.org/images/paintings/sleeping-cupid-1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5126"/>
            <a:ext cx="767955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81575" y="6127233"/>
            <a:ext cx="4980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0" u="none" strike="noStrike" dirty="0" smtClean="0">
                <a:solidFill>
                  <a:srgbClr val="843C14"/>
                </a:solidFill>
                <a:effectLst/>
                <a:latin typeface="Georgia" panose="02040502050405020303" pitchFamily="18" charset="0"/>
              </a:rPr>
              <a:t>Sleeping Cupid 1608 - by Caravaggio</a:t>
            </a:r>
          </a:p>
          <a:p>
            <a:pPr algn="ctr"/>
            <a:r>
              <a:rPr lang="it-IT" b="1" i="0" u="none" strike="noStrike" dirty="0" smtClean="0">
                <a:solidFill>
                  <a:srgbClr val="843C14"/>
                </a:solidFill>
                <a:effectLst/>
                <a:latin typeface="Georgia" panose="02040502050405020303" pitchFamily="18" charset="0"/>
              </a:rPr>
              <a:t>Palazzo Pitti, Galleria Palatina, Florence</a:t>
            </a:r>
            <a:endParaRPr lang="en-US" b="1" i="0" u="none" strike="noStrike" dirty="0">
              <a:solidFill>
                <a:srgbClr val="843C14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3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04"/>
            <a:ext cx="8927024" cy="54864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04687" y="5756721"/>
            <a:ext cx="4346873" cy="11233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9676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Neue"/>
              </a:rPr>
              <a:t>Jules Louis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HelveticaNeue"/>
              </a:rPr>
              <a:t>Machard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Neue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Neue"/>
              </a:rPr>
              <a:t> (1839–1900)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Neue"/>
              </a:rPr>
              <a:t>A sleeping cupid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Neue"/>
              </a:rPr>
              <a:t>Oil on Canvas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5541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3269</TotalTime>
  <Words>235</Words>
  <Application>Microsoft Office PowerPoint</Application>
  <PresentationFormat>On-screen Show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Cupid (Eros)</vt:lpstr>
      <vt:lpstr>PowerPoint Presentation</vt:lpstr>
      <vt:lpstr>Son of Aphrodite</vt:lpstr>
      <vt:lpstr>Cupid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Cupid and Psyche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Cupid in the New Yorker</vt:lpstr>
      <vt:lpstr>Bush as Cupid</vt:lpstr>
      <vt:lpstr>MCupid Wooing Voters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Sienkewicz</dc:creator>
  <cp:lastModifiedBy>Default User</cp:lastModifiedBy>
  <cp:revision>8</cp:revision>
  <dcterms:created xsi:type="dcterms:W3CDTF">2017-02-09T21:07:47Z</dcterms:created>
  <dcterms:modified xsi:type="dcterms:W3CDTF">2017-02-14T15:01:12Z</dcterms:modified>
</cp:coreProperties>
</file>