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0" r:id="rId4"/>
    <p:sldId id="267" r:id="rId5"/>
    <p:sldId id="271" r:id="rId6"/>
    <p:sldId id="272" r:id="rId7"/>
    <p:sldId id="273" r:id="rId8"/>
    <p:sldId id="263" r:id="rId9"/>
    <p:sldId id="274" r:id="rId10"/>
    <p:sldId id="275" r:id="rId11"/>
    <p:sldId id="257" r:id="rId12"/>
    <p:sldId id="258" r:id="rId13"/>
    <p:sldId id="261" r:id="rId14"/>
    <p:sldId id="259" r:id="rId15"/>
    <p:sldId id="260" r:id="rId16"/>
    <p:sldId id="293" r:id="rId17"/>
    <p:sldId id="265" r:id="rId18"/>
    <p:sldId id="264" r:id="rId19"/>
    <p:sldId id="262" r:id="rId20"/>
    <p:sldId id="288" r:id="rId21"/>
    <p:sldId id="289" r:id="rId22"/>
    <p:sldId id="268" r:id="rId23"/>
    <p:sldId id="269" r:id="rId24"/>
    <p:sldId id="291" r:id="rId25"/>
    <p:sldId id="292" r:id="rId26"/>
    <p:sldId id="277" r:id="rId27"/>
    <p:sldId id="278" r:id="rId28"/>
    <p:sldId id="286" r:id="rId29"/>
    <p:sldId id="287" r:id="rId30"/>
    <p:sldId id="280" r:id="rId31"/>
    <p:sldId id="281" r:id="rId32"/>
    <p:sldId id="282" r:id="rId33"/>
    <p:sldId id="283" r:id="rId34"/>
    <p:sldId id="284" r:id="rId35"/>
    <p:sldId id="285" r:id="rId36"/>
    <p:sldId id="27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00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1495-F528-47D4-9F57-00F939AE96C0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B7E3-2919-44AA-9ACF-17A3F1E05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1495-F528-47D4-9F57-00F939AE96C0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B7E3-2919-44AA-9ACF-17A3F1E05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1495-F528-47D4-9F57-00F939AE96C0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B7E3-2919-44AA-9ACF-17A3F1E05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1495-F528-47D4-9F57-00F939AE96C0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B7E3-2919-44AA-9ACF-17A3F1E05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1495-F528-47D4-9F57-00F939AE96C0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B7E3-2919-44AA-9ACF-17A3F1E05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1495-F528-47D4-9F57-00F939AE96C0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B7E3-2919-44AA-9ACF-17A3F1E05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1495-F528-47D4-9F57-00F939AE96C0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B7E3-2919-44AA-9ACF-17A3F1E05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1495-F528-47D4-9F57-00F939AE96C0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B7E3-2919-44AA-9ACF-17A3F1E05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1495-F528-47D4-9F57-00F939AE96C0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B7E3-2919-44AA-9ACF-17A3F1E05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1495-F528-47D4-9F57-00F939AE96C0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B7E3-2919-44AA-9ACF-17A3F1E05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1495-F528-47D4-9F57-00F939AE96C0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B7E3-2919-44AA-9ACF-17A3F1E05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51495-F528-47D4-9F57-00F939AE96C0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4B7E3-2919-44AA-9ACF-17A3F1E05D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uvre.fr/llv/oeuvres/detail_notice.jsp?CONTENT%3c%3ecnt_id=10134198673225175&amp;CURRENT_LLV_NOTICE%3c%3ecnt_id=10134198673225175&amp;FOLDER%3c%3efolder_id=9852723696500816&amp;baseIndex=105&amp;bmLocale=en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ga.gov/fcgi-bin/tinfo_f?object=41420.0&amp;detail=non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oi.com/Nymphe/NympheDaphne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gmythology.com/index.html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koetsch.squarespace.com/works/daphne-and-apollo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ec.europa.eu/justice/grants/results/daphne-toolkit/en/daphne-toolkit-%E2%80%93-active-resource-daphne-programme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w7UJiRh5lD0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pre01.deviantart.net/79ae/th/pre/i/2012/235/5/9/daphne_and_apollo_viii_by_rebenke-d5c4i4m.jpg" TargetMode="External"/><Relationship Id="rId3" Type="http://schemas.openxmlformats.org/officeDocument/2006/relationships/hyperlink" Target="http://img14.deviantart.net/963d/i/2012/235/b/a/daphne_and_apollo_ii_by_rebenke-d5c4hiq.jpg" TargetMode="External"/><Relationship Id="rId7" Type="http://schemas.openxmlformats.org/officeDocument/2006/relationships/hyperlink" Target="http://pre04.deviantart.net/d5a8/th/pre/i/2012/235/1/a/daphne_and_apollo_vii_by_rebenke-d5c4i1a.jpg" TargetMode="External"/><Relationship Id="rId12" Type="http://schemas.openxmlformats.org/officeDocument/2006/relationships/hyperlink" Target="http://www.deviantart.com/browse/all/?section=&amp;global=1&amp;q=daphne" TargetMode="External"/><Relationship Id="rId2" Type="http://schemas.openxmlformats.org/officeDocument/2006/relationships/hyperlink" Target="http://pre10.deviantart.net/7594/th/pre/f/2012/240/6/e/daphne_and_apollo_i_by_rebenke-d5c4hem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e08.deviantart.net/e623/th/pre/i/2012/235/c/3/daphne_and_apollo_vi_by_rebenke-d5c4hy9.jpg" TargetMode="External"/><Relationship Id="rId11" Type="http://schemas.openxmlformats.org/officeDocument/2006/relationships/hyperlink" Target="http://pre01.deviantart.net/fbe2/th/pre/i/2012/235/1/e/dapne_and_apollo_xi_the_end_by_rebenke-d5c4igd.jpg" TargetMode="External"/><Relationship Id="rId5" Type="http://schemas.openxmlformats.org/officeDocument/2006/relationships/hyperlink" Target="http://pre06.deviantart.net/9bcd/th/pre/i/2012/235/8/f/daphne_and_apollo_v_by_rebenke-d5c4hvg.jpg" TargetMode="External"/><Relationship Id="rId10" Type="http://schemas.openxmlformats.org/officeDocument/2006/relationships/hyperlink" Target="http://pre00.deviantart.net/9b1c/th/pre/i/2012/235/e/f/daphne_and_apollo_x_by_rebenke-d5c4icq.jpg" TargetMode="External"/><Relationship Id="rId4" Type="http://schemas.openxmlformats.org/officeDocument/2006/relationships/hyperlink" Target="http://pre00.deviantart.net/b74c/th/pre/i/2012/235/d/9/daphne_and_apollo_iv_by_rebenke-d5c4hsr.jpg" TargetMode="External"/><Relationship Id="rId9" Type="http://schemas.openxmlformats.org/officeDocument/2006/relationships/hyperlink" Target="http://pre05.deviantart.net/a726/th/pre/i/2012/235/4/2/daphne_and_apollo_ix_by_rebenke-d5c4i8t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Ovid’s </a:t>
            </a:r>
            <a:r>
              <a:rPr lang="en-US" i="1" dirty="0" smtClean="0"/>
              <a:t>Metamorphoses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Apollo </a:t>
            </a:r>
            <a:r>
              <a:rPr lang="en-US" smtClean="0"/>
              <a:t>and Daphne</a:t>
            </a:r>
            <a:endParaRPr lang="en-US" dirty="0"/>
          </a:p>
        </p:txBody>
      </p:sp>
      <p:pic>
        <p:nvPicPr>
          <p:cNvPr id="4" name="Picture 2" descr="http://bookbuilder.cast.org/bookresources/14/14023/5060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02856" cy="2286000"/>
          </a:xfrm>
          <a:prstGeom prst="rect">
            <a:avLst/>
          </a:prstGeom>
          <a:noFill/>
        </p:spPr>
      </p:pic>
      <p:pic>
        <p:nvPicPr>
          <p:cNvPr id="5" name="Picture 2" descr="http://www.mlahanas.de/Greeks/Mythology/RM/ApolloDaphnePollaiuo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8461"/>
            <a:ext cx="2057400" cy="3139539"/>
          </a:xfrm>
          <a:prstGeom prst="rect">
            <a:avLst/>
          </a:prstGeom>
          <a:noFill/>
        </p:spPr>
      </p:pic>
      <p:pic>
        <p:nvPicPr>
          <p:cNvPr id="6" name="Picture 2" descr="http://www.alanjoanhere.com/images/2008%20Italy/2008_Italy%20Rome%20Bernini-ApolloandDaphne.jpg"/>
          <p:cNvPicPr>
            <a:picLocks noChangeAspect="1" noChangeArrowheads="1"/>
          </p:cNvPicPr>
          <p:nvPr/>
        </p:nvPicPr>
        <p:blipFill>
          <a:blip r:embed="rId4" cstate="print"/>
          <a:srcRect t="6250"/>
          <a:stretch>
            <a:fillRect/>
          </a:stretch>
        </p:blipFill>
        <p:spPr bwMode="auto">
          <a:xfrm>
            <a:off x="6858000" y="3862558"/>
            <a:ext cx="2286000" cy="2995442"/>
          </a:xfrm>
          <a:prstGeom prst="rect">
            <a:avLst/>
          </a:prstGeom>
          <a:noFill/>
        </p:spPr>
      </p:pic>
      <p:pic>
        <p:nvPicPr>
          <p:cNvPr id="7" name="Picture 2" descr="http://www.mlahanas.de/Greeks/Mythology/RM/ApolloDaphneWaterhou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0"/>
            <a:ext cx="2057400" cy="2715044"/>
          </a:xfrm>
          <a:prstGeom prst="rect">
            <a:avLst/>
          </a:prstGeom>
          <a:noFill/>
        </p:spPr>
      </p:pic>
      <p:pic>
        <p:nvPicPr>
          <p:cNvPr id="8" name="Picture 2" descr="http://www.nga.gov/image/a00006/a00006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0"/>
            <a:ext cx="2936631" cy="2286000"/>
          </a:xfrm>
          <a:prstGeom prst="rect">
            <a:avLst/>
          </a:prstGeom>
          <a:noFill/>
        </p:spPr>
      </p:pic>
      <p:pic>
        <p:nvPicPr>
          <p:cNvPr id="9" name="Picture 1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4572000"/>
            <a:ext cx="4067863" cy="2286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www.vroma.org/images/bonvallet_images/bonvallet4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6228522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362200" y="563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Daphne</a:t>
            </a:r>
            <a:r>
              <a:rPr lang="en-US" dirty="0"/>
              <a:t> &amp; </a:t>
            </a:r>
            <a:r>
              <a:rPr lang="en-US" b="1" dirty="0"/>
              <a:t>Apollo</a:t>
            </a:r>
            <a:r>
              <a:rPr lang="en-US" dirty="0"/>
              <a:t> Venetian Plate (16th century), Glasgow, </a:t>
            </a:r>
            <a:r>
              <a:rPr lang="en-US" dirty="0" err="1"/>
              <a:t>Kelvingrove</a:t>
            </a:r>
            <a:r>
              <a:rPr lang="en-US" dirty="0"/>
              <a:t> Museum.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alanjoanhere.com/images/2008%20Italy/2008_Italy%20Rome%20Bernini-ApolloandDaphne.jpg"/>
          <p:cNvPicPr>
            <a:picLocks noChangeAspect="1" noChangeArrowheads="1"/>
          </p:cNvPicPr>
          <p:nvPr/>
        </p:nvPicPr>
        <p:blipFill>
          <a:blip r:embed="rId2" cstate="print"/>
          <a:srcRect t="6250"/>
          <a:stretch>
            <a:fillRect/>
          </a:stretch>
        </p:blipFill>
        <p:spPr bwMode="auto">
          <a:xfrm>
            <a:off x="0" y="0"/>
            <a:ext cx="5233748" cy="6858000"/>
          </a:xfrm>
          <a:prstGeom prst="rect">
            <a:avLst/>
          </a:prstGeom>
          <a:noFill/>
        </p:spPr>
      </p:pic>
      <p:pic>
        <p:nvPicPr>
          <p:cNvPr id="1028" name="Picture 4" descr="http://cache2.allpostersimages.com/p/LRG/14/1455/JYRR000Z/posters/bernini-giovanni-lorenzo-apollo-and-daph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0"/>
            <a:ext cx="3434080" cy="4572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34000" y="4826675"/>
            <a:ext cx="335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Apollo and Daphne</a:t>
            </a:r>
          </a:p>
          <a:p>
            <a:r>
              <a:rPr lang="en-US" b="1" dirty="0" err="1" smtClean="0"/>
              <a:t>Gian</a:t>
            </a:r>
            <a:r>
              <a:rPr lang="en-US" b="1" dirty="0" smtClean="0"/>
              <a:t> Lorenzo Bernini, 1622-1625</a:t>
            </a:r>
          </a:p>
          <a:p>
            <a:r>
              <a:rPr lang="en-US" b="1" dirty="0" smtClean="0"/>
              <a:t>Marble, height 243 cm</a:t>
            </a:r>
          </a:p>
          <a:p>
            <a:r>
              <a:rPr lang="en-US" b="1" dirty="0" smtClean="0"/>
              <a:t>Rome, Galleria Borghese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fc.silkeborg-gym.dk:4020/2y/Billeder/B/ap.htm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168711" cy="6400800"/>
          </a:xfrm>
          <a:prstGeom prst="rect">
            <a:avLst/>
          </a:prstGeom>
          <a:noFill/>
        </p:spPr>
      </p:pic>
      <p:pic>
        <p:nvPicPr>
          <p:cNvPr id="6148" name="Picture 4" descr="http://static.tumblr.com/lftnxsa/Ircl3n39s/apollo_dafn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0"/>
            <a:ext cx="4362450" cy="444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ww.mlahanas.de/Greeks/Mythology/Images/ApolloDaphnePouss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"/>
            <a:ext cx="7334250" cy="54864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5770602"/>
            <a:ext cx="366638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Title:	Apollo and Daphne 1625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Painted by:	Nicolas 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Poussin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Location:	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Alte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Pinakothek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Munich, Bavaria, Germany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Year:	1625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Dimensions:	51.58 inch wide x 38.19 inch high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Orientation:	Landscape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://www.louvre.fr/media/repository/ressources/sources/illustration/atlas/image_58773_v2_m56577569830598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81000"/>
            <a:ext cx="4181475" cy="4762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81200" y="5380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hlinkClick r:id="rId3"/>
              </a:rPr>
              <a:t>Giovanni Battista TIEPOLO (Venice, 1696 - Madrid, 1770)</a:t>
            </a:r>
            <a:br>
              <a:rPr lang="en-US" b="1" dirty="0">
                <a:hlinkClick r:id="rId3"/>
              </a:rPr>
            </a:br>
            <a:r>
              <a:rPr lang="en-US" i="1" dirty="0">
                <a:hlinkClick r:id="rId3"/>
              </a:rPr>
              <a:t>Apollo and Daphne</a:t>
            </a:r>
            <a:br>
              <a:rPr lang="en-US" i="1" dirty="0">
                <a:hlinkClick r:id="rId3"/>
              </a:rPr>
            </a:br>
            <a:r>
              <a:rPr lang="en-US" dirty="0">
                <a:hlinkClick r:id="rId3"/>
              </a:rPr>
              <a:t>c. 1743-44</a:t>
            </a:r>
            <a:br>
              <a:rPr lang="en-US" dirty="0">
                <a:hlinkClick r:id="rId3"/>
              </a:rPr>
            </a:br>
            <a:r>
              <a:rPr lang="en-US" dirty="0">
                <a:hlinkClick r:id="rId3"/>
              </a:rPr>
              <a:t>© </a:t>
            </a:r>
            <a:r>
              <a:rPr lang="en-US" dirty="0" err="1">
                <a:hlinkClick r:id="rId3"/>
              </a:rPr>
              <a:t>Musée</a:t>
            </a:r>
            <a:r>
              <a:rPr lang="en-US" dirty="0">
                <a:hlinkClick r:id="rId3"/>
              </a:rPr>
              <a:t> du Louvre/A. </a:t>
            </a:r>
            <a:r>
              <a:rPr lang="en-US" dirty="0" err="1">
                <a:hlinkClick r:id="rId3"/>
              </a:rPr>
              <a:t>Dequier</a:t>
            </a:r>
            <a:r>
              <a:rPr lang="en-US" dirty="0">
                <a:hlinkClick r:id="rId3"/>
              </a:rPr>
              <a:t> - M. Bard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nga.gov/image/a00006/a0000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7047912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57400" y="5657671"/>
            <a:ext cx="533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3"/>
              </a:rPr>
              <a:t>Giovanni Battista Tiepolo</a:t>
            </a:r>
            <a:br>
              <a:rPr lang="en-US" b="1" dirty="0">
                <a:hlinkClick r:id="rId3"/>
              </a:rPr>
            </a:br>
            <a:r>
              <a:rPr lang="en-US" b="1" i="1" dirty="0">
                <a:hlinkClick r:id="rId3"/>
              </a:rPr>
              <a:t>Apollo Pursuing Daphne</a:t>
            </a:r>
            <a:r>
              <a:rPr lang="en-US" b="1" dirty="0">
                <a:hlinkClick r:id="rId3"/>
              </a:rPr>
              <a:t>, c. 1755/1760</a:t>
            </a:r>
            <a:br>
              <a:rPr lang="en-US" b="1" dirty="0">
                <a:hlinkClick r:id="rId3"/>
              </a:rPr>
            </a:br>
            <a:r>
              <a:rPr lang="en-US" b="1" dirty="0">
                <a:hlinkClick r:id="rId3"/>
              </a:rPr>
              <a:t>Samuel H. Kress Collection</a:t>
            </a:r>
            <a:br>
              <a:rPr lang="en-US" b="1" dirty="0">
                <a:hlinkClick r:id="rId3"/>
              </a:rPr>
            </a:br>
            <a:r>
              <a:rPr lang="en-US" b="1" dirty="0" smtClean="0">
                <a:hlinkClick r:id="rId3"/>
              </a:rPr>
              <a:t>1952.5.78, National Gallery of Art, Washington, D.C.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alanjoanhere.com/images/2008%20Italy/2008_Italy%20Rome%20Bernini-ApolloandDaphne.jpg"/>
          <p:cNvPicPr>
            <a:picLocks noChangeAspect="1" noChangeArrowheads="1"/>
          </p:cNvPicPr>
          <p:nvPr/>
        </p:nvPicPr>
        <p:blipFill>
          <a:blip r:embed="rId2" cstate="print"/>
          <a:srcRect t="6250"/>
          <a:stretch>
            <a:fillRect/>
          </a:stretch>
        </p:blipFill>
        <p:spPr bwMode="auto">
          <a:xfrm>
            <a:off x="152400" y="1447800"/>
            <a:ext cx="2791332" cy="3657600"/>
          </a:xfrm>
          <a:prstGeom prst="rect">
            <a:avLst/>
          </a:prstGeom>
          <a:noFill/>
        </p:spPr>
      </p:pic>
      <p:pic>
        <p:nvPicPr>
          <p:cNvPr id="5" name="Picture 2" descr="http://www.nga.gov/image/a00006/a0000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5036" y="1219200"/>
            <a:ext cx="587326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109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http://www.mlahanas.de/Greeks/Mythology/RM/DaphneApolloCoustouEl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7516952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1036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Daphne chased by Apollo, (1677-1746), marble, Louvre, Paris,</a:t>
            </a:r>
          </a:p>
          <a:p>
            <a:r>
              <a:rPr lang="en-US" dirty="0" smtClean="0"/>
              <a:t>Guillaume </a:t>
            </a:r>
            <a:r>
              <a:rPr lang="en-US" dirty="0" err="1" smtClean="0"/>
              <a:t>Coustou</a:t>
            </a:r>
            <a:r>
              <a:rPr lang="en-US" dirty="0" smtClean="0"/>
              <a:t> the elder</a:t>
            </a:r>
          </a:p>
          <a:p>
            <a:r>
              <a:rPr lang="en-US" dirty="0" smtClean="0"/>
              <a:t>1714</a:t>
            </a:r>
          </a:p>
          <a:p>
            <a:r>
              <a:rPr lang="en-US" dirty="0" smtClean="0"/>
              <a:t>Accession number M.R. 1807 ; M.R. 1805</a:t>
            </a:r>
            <a:br>
              <a:rPr lang="en-US" dirty="0" smtClean="0"/>
            </a:br>
            <a:r>
              <a:rPr lang="en-US" dirty="0" smtClean="0"/>
              <a:t>Location Richelieu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www.mlahanas.de/Greeks/Mythology/RM/ApolloDaphneChasseri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0"/>
            <a:ext cx="3924300" cy="578167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3360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Apollo and </a:t>
            </a:r>
            <a:r>
              <a:rPr lang="fr-FR" dirty="0" err="1" smtClean="0"/>
              <a:t>Daphne</a:t>
            </a:r>
            <a:r>
              <a:rPr lang="fr-FR" dirty="0" smtClean="0"/>
              <a:t> (Apollon et </a:t>
            </a:r>
            <a:r>
              <a:rPr lang="fr-FR" dirty="0" err="1" smtClean="0"/>
              <a:t>Daphne</a:t>
            </a:r>
            <a:r>
              <a:rPr lang="fr-FR" dirty="0" smtClean="0"/>
              <a:t>)</a:t>
            </a:r>
          </a:p>
          <a:p>
            <a:r>
              <a:rPr lang="fr-FR" dirty="0" smtClean="0"/>
              <a:t>Theodore </a:t>
            </a:r>
            <a:r>
              <a:rPr lang="fr-FR" dirty="0" err="1" smtClean="0"/>
              <a:t>Chasseriau</a:t>
            </a:r>
            <a:r>
              <a:rPr lang="fr-FR" dirty="0" smtClean="0"/>
              <a:t> (1819-1856)</a:t>
            </a:r>
          </a:p>
          <a:p>
            <a:r>
              <a:rPr lang="fr-FR" dirty="0" smtClean="0"/>
              <a:t>(1846) Louvre, Paris</a:t>
            </a:r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www.mlahanas.de/Greeks/Mythology/RM/ApolloDaphneWater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0"/>
            <a:ext cx="4157472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384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Apollo and Daphne, 1908 </a:t>
            </a:r>
          </a:p>
          <a:p>
            <a:r>
              <a:rPr lang="en-US" dirty="0" smtClean="0"/>
              <a:t>John William Waterhouse</a:t>
            </a:r>
          </a:p>
          <a:p>
            <a:r>
              <a:rPr lang="en-US" dirty="0" smtClean="0"/>
              <a:t>Oil on canvas</a:t>
            </a:r>
          </a:p>
          <a:p>
            <a:r>
              <a:rPr lang="en-US" dirty="0" smtClean="0"/>
              <a:t>Private collection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://www.theoi.com/image/flora_daphne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620000" cy="5486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057400" y="6056758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www.theoi.com/Nymphe/NympheDaphne.html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Gilbert and Sullivan</a:t>
            </a:r>
            <a:br>
              <a:rPr lang="en-US" altLang="en-US" sz="4000"/>
            </a:br>
            <a:r>
              <a:rPr lang="en-US" altLang="en-US" sz="4000"/>
              <a:t>“The Martyr of Antioch"</a:t>
            </a:r>
          </a:p>
        </p:txBody>
      </p:sp>
      <p:pic>
        <p:nvPicPr>
          <p:cNvPr id="4101" name="Picture 5" descr="apollo_daph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473450" cy="457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327525" y="1712913"/>
            <a:ext cx="3902075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dirty="0"/>
              <a:t>The plot may be briefly described. </a:t>
            </a:r>
            <a:r>
              <a:rPr lang="en-US" altLang="en-US" sz="1600" dirty="0" err="1"/>
              <a:t>Olybius</a:t>
            </a:r>
            <a:r>
              <a:rPr lang="en-US" altLang="en-US" sz="1600" dirty="0"/>
              <a:t> is in love with Margarita, and she returned his love. This, however, was in her heathen days. She is now a Christian, and with her conversion, of which both her lover and her father are ignorant, she, although still not indifferent to him, rejects all idea of union with a heathen. The piece opens with a chorus of sun-worshippers, preliminary to a solemn sacrifice. The Prefect calls for Margarita to take her accustomed place, and lead the worship. During her non-appearance the Priest charges </a:t>
            </a:r>
            <a:r>
              <a:rPr lang="en-US" altLang="en-US" sz="1600" dirty="0" smtClean="0"/>
              <a:t>her </a:t>
            </a:r>
            <a:r>
              <a:rPr lang="en-US" altLang="en-US" sz="1600" dirty="0"/>
              <a:t>with </a:t>
            </a:r>
            <a:r>
              <a:rPr lang="en-US" altLang="en-US" sz="1600" dirty="0" err="1"/>
              <a:t>lukewarmness</a:t>
            </a:r>
            <a:r>
              <a:rPr lang="en-US" altLang="en-US" sz="1600" dirty="0"/>
              <a:t> in the cause of Apollo, and he avows his firm intention to put all Christians to death. 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41325" y="6208713"/>
            <a:ext cx="399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John William Waterhouse 1849-1917 </a:t>
            </a:r>
          </a:p>
        </p:txBody>
      </p:sp>
    </p:spTree>
    <p:extLst>
      <p:ext uri="{BB962C8B-B14F-4D97-AF65-F5344CB8AC3E}">
        <p14:creationId xmlns:p14="http://schemas.microsoft.com/office/powerpoint/2010/main" val="365378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Gilbert and Sullivan</a:t>
            </a:r>
            <a:br>
              <a:rPr lang="en-US" altLang="en-US" sz="4000"/>
            </a:br>
            <a:r>
              <a:rPr lang="en-US" altLang="en-US" sz="4000"/>
              <a:t>“The Martyr of Antioch"</a:t>
            </a:r>
          </a:p>
        </p:txBody>
      </p:sp>
      <p:sp>
        <p:nvSpPr>
          <p:cNvPr id="5124" name="Text Box 4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400" b="1"/>
              <a:t>Youths:</a:t>
            </a:r>
            <a:endParaRPr lang="en-US" altLang="en-US" sz="1400"/>
          </a:p>
          <a:p>
            <a:pPr>
              <a:lnSpc>
                <a:spcPct val="80000"/>
              </a:lnSpc>
            </a:pPr>
            <a:r>
              <a:rPr lang="en-US" altLang="en-US" sz="1400"/>
              <a:t>Lord of the cypress grove, that here in baffled love,</a:t>
            </a:r>
            <a:br>
              <a:rPr lang="en-US" altLang="en-US" sz="1400"/>
            </a:br>
            <a:r>
              <a:rPr lang="en-US" altLang="en-US" sz="1400"/>
              <a:t>The soft Thessalian maid didst still pursue.</a:t>
            </a:r>
            <a:br>
              <a:rPr lang="en-US" altLang="en-US" sz="1400"/>
            </a:br>
            <a:r>
              <a:rPr lang="en-US" altLang="en-US" sz="1400"/>
              <a:t>Until her snowy foot in the green earth took root,</a:t>
            </a:r>
            <a:br>
              <a:rPr lang="en-US" altLang="en-US" sz="1400"/>
            </a:br>
            <a:r>
              <a:rPr lang="en-US" altLang="en-US" sz="1400"/>
              <a:t>And in thine arms a verdant laurel grew.</a:t>
            </a:r>
          </a:p>
          <a:p>
            <a:pPr>
              <a:lnSpc>
                <a:spcPct val="80000"/>
              </a:lnSpc>
            </a:pPr>
            <a:r>
              <a:rPr lang="en-US" altLang="en-US" sz="1400"/>
              <a:t/>
            </a:r>
            <a:br>
              <a:rPr lang="en-US" altLang="en-US" sz="1400"/>
            </a:br>
            <a:r>
              <a:rPr lang="en-US" altLang="en-US" sz="1400" b="1"/>
              <a:t>Youths &amp; Maidens</a:t>
            </a:r>
            <a:endParaRPr lang="en-US" altLang="en-US" sz="1400"/>
          </a:p>
          <a:p>
            <a:pPr>
              <a:lnSpc>
                <a:spcPct val="80000"/>
              </a:lnSpc>
            </a:pPr>
            <a:r>
              <a:rPr lang="en-US" altLang="en-US" sz="1400"/>
              <a:t>Lord of the cypress grove, that here in baffled love,</a:t>
            </a:r>
            <a:br>
              <a:rPr lang="en-US" altLang="en-US" sz="1400"/>
            </a:br>
            <a:r>
              <a:rPr lang="en-US" altLang="en-US" sz="1400"/>
              <a:t>The soft Thessalian maid didst still pursue</a:t>
            </a:r>
            <a:br>
              <a:rPr lang="en-US" altLang="en-US" sz="1400"/>
            </a:br>
            <a:r>
              <a:rPr lang="en-US" altLang="en-US" sz="1400"/>
              <a:t>Until her snowy foot in the green earth took root,</a:t>
            </a:r>
            <a:br>
              <a:rPr lang="en-US" altLang="en-US" sz="1400"/>
            </a:br>
            <a:r>
              <a:rPr lang="en-US" altLang="en-US" sz="1400"/>
              <a:t>And in thine arms a verdant laurel grew.</a:t>
            </a:r>
            <a:br>
              <a:rPr lang="en-US" altLang="en-US" sz="1400"/>
            </a:br>
            <a:r>
              <a:rPr lang="en-US" altLang="en-US" sz="1400"/>
              <a:t>And still thy tenderest beams over our falling streams</a:t>
            </a:r>
            <a:br>
              <a:rPr lang="en-US" altLang="en-US" sz="1400"/>
            </a:br>
            <a:r>
              <a:rPr lang="en-US" altLang="en-US" sz="1400"/>
              <a:t>At shadowy eve delight to hover long.</a:t>
            </a:r>
            <a:br>
              <a:rPr lang="en-US" altLang="en-US" sz="1400"/>
            </a:br>
            <a:r>
              <a:rPr lang="en-US" altLang="en-US" sz="1400"/>
              <a:t>They to Orontes' tide in liquid music glide</a:t>
            </a:r>
            <a:br>
              <a:rPr lang="en-US" altLang="en-US" sz="1400"/>
            </a:br>
            <a:r>
              <a:rPr lang="en-US" altLang="en-US" sz="1400"/>
              <a:t>Through banks that blossom their sweet course along,</a:t>
            </a:r>
            <a:br>
              <a:rPr lang="en-US" altLang="en-US" sz="1400"/>
            </a:br>
            <a:r>
              <a:rPr lang="en-US" altLang="en-US" sz="1400"/>
              <a:t>Through banks that blossom their sweet course along,</a:t>
            </a:r>
            <a:br>
              <a:rPr lang="en-US" altLang="en-US" sz="1400"/>
            </a:br>
            <a:r>
              <a:rPr lang="en-US" altLang="en-US" sz="1400"/>
              <a:t>Their sweet course along.</a:t>
            </a:r>
          </a:p>
          <a:p>
            <a:pPr>
              <a:lnSpc>
                <a:spcPct val="80000"/>
              </a:lnSpc>
            </a:pPr>
            <a:r>
              <a:rPr lang="en-US" altLang="en-US" sz="1400"/>
              <a:t/>
            </a:r>
            <a:br>
              <a:rPr lang="en-US" altLang="en-US" sz="1400"/>
            </a:br>
            <a:r>
              <a:rPr lang="en-US" altLang="en-US" sz="1400" b="1"/>
              <a:t>Maidens:</a:t>
            </a:r>
            <a:endParaRPr lang="en-US" altLang="en-US" sz="1400"/>
          </a:p>
          <a:p>
            <a:pPr>
              <a:lnSpc>
                <a:spcPct val="80000"/>
              </a:lnSpc>
            </a:pPr>
            <a:r>
              <a:rPr lang="en-US" altLang="en-US" sz="1400"/>
              <a:t>And still in Daphne's bower thou wanderest many an hour,</a:t>
            </a:r>
            <a:br>
              <a:rPr lang="en-US" altLang="en-US" sz="1400"/>
            </a:br>
            <a:r>
              <a:rPr lang="en-US" altLang="en-US" sz="1400"/>
              <a:t>Kissing the turf by her light footsteps trod,</a:t>
            </a:r>
            <a:br>
              <a:rPr lang="en-US" altLang="en-US" sz="1400"/>
            </a:br>
            <a:r>
              <a:rPr lang="en-US" altLang="en-US" sz="1400"/>
              <a:t>And nymphs at noon-tide deep start from their dreaming sleep,</a:t>
            </a:r>
            <a:br>
              <a:rPr lang="en-US" altLang="en-US" sz="1400"/>
            </a:br>
            <a:r>
              <a:rPr lang="en-US" altLang="en-US" sz="1400"/>
              <a:t>And in his glory see the bright-haired God.</a:t>
            </a:r>
          </a:p>
        </p:txBody>
      </p:sp>
    </p:spTree>
    <p:extLst>
      <p:ext uri="{BB962C8B-B14F-4D97-AF65-F5344CB8AC3E}">
        <p14:creationId xmlns:p14="http://schemas.microsoft.com/office/powerpoint/2010/main" val="249235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85" name="Picture 1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135726" cy="4572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05200" y="5791200"/>
            <a:ext cx="1788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Tomasso</a:t>
            </a:r>
            <a:r>
              <a:rPr lang="en-US" dirty="0" smtClean="0"/>
              <a:t> </a:t>
            </a:r>
            <a:r>
              <a:rPr lang="en-US" dirty="0" err="1" smtClean="0"/>
              <a:t>Tomassi</a:t>
            </a:r>
            <a:endParaRPr lang="en-US" dirty="0" smtClean="0"/>
          </a:p>
          <a:p>
            <a:r>
              <a:rPr lang="en-US" dirty="0" smtClean="0"/>
              <a:t>Florence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09" name="Picture 1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90600"/>
            <a:ext cx="5943600" cy="44577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Mary Holmes</a:t>
            </a:r>
          </a:p>
        </p:txBody>
      </p:sp>
      <p:pic>
        <p:nvPicPr>
          <p:cNvPr id="8199" name="Picture 7" descr="maryholmes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18573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maryholmesstudiob&amp;wpain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0"/>
            <a:ext cx="29146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artemis&amp;apollo_daph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768667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22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Azat Minnekaev</a:t>
            </a:r>
            <a:r>
              <a:rPr lang="en-US" altLang="en-US"/>
              <a:t> 1999</a:t>
            </a:r>
          </a:p>
        </p:txBody>
      </p:sp>
      <p:pic>
        <p:nvPicPr>
          <p:cNvPr id="14341" name="Picture 5" descr="minnek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28575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8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aphne and Apo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90" y="0"/>
            <a:ext cx="414289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910197"/>
            <a:ext cx="3840475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312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koetsch.squarespace.com/picture/daphne_and_apollo_1.jpg?pictureId=131923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3950694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104" y="6096816"/>
            <a:ext cx="90333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Absurd Nature! We get old, the body decays, but the libido, heedless, drives on. A paean to the biological imperative</a:t>
            </a:r>
            <a:r>
              <a:rPr lang="en-US" sz="1600" dirty="0" smtClean="0"/>
              <a:t>.--</a:t>
            </a:r>
            <a:r>
              <a:rPr lang="en-US" sz="1600" i="1" dirty="0"/>
              <a:t>Geoffrey </a:t>
            </a:r>
            <a:r>
              <a:rPr lang="en-US" sz="1600" i="1" dirty="0" err="1" smtClean="0"/>
              <a:t>Koetsch</a:t>
            </a:r>
            <a:r>
              <a:rPr lang="en-US" sz="1600" i="1" dirty="0"/>
              <a:t> (</a:t>
            </a:r>
            <a:r>
              <a:rPr lang="en-US" sz="1600" i="1" dirty="0">
                <a:hlinkClick r:id="rId3"/>
              </a:rPr>
              <a:t>http://koetsch.squarespace.com/works/daphne-and-apollo</a:t>
            </a:r>
            <a:r>
              <a:rPr lang="en-US" sz="1600" i="1" dirty="0" smtClean="0">
                <a:hlinkClick r:id="rId3"/>
              </a:rPr>
              <a:t>/</a:t>
            </a:r>
            <a:r>
              <a:rPr lang="en-US" sz="1600" i="1" dirty="0" smtClean="0"/>
              <a:t>)</a:t>
            </a:r>
            <a:endParaRPr lang="en-US" sz="1600" dirty="0"/>
          </a:p>
        </p:txBody>
      </p:sp>
      <p:pic>
        <p:nvPicPr>
          <p:cNvPr id="2052" name="Picture 4" descr="http://koetsch.squarespace.com/picture/daphne_and_apollo_3.jpg?pictureId=131923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256" y="9395"/>
            <a:ext cx="3950694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171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Daphne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http://ec.europa.eu/justice/grants/results/daphne-toolkit/en/daphne-toolkit-%</a:t>
            </a:r>
            <a:r>
              <a:rPr lang="en-US" dirty="0" smtClean="0">
                <a:hlinkClick r:id="rId2"/>
              </a:rPr>
              <a:t>E2%80%93-active-resource-daphne-programme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European Commission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163830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617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Richard Strauss’ “Daphne(1938)</a:t>
            </a:r>
            <a:endParaRPr lang="en-US" dirty="0"/>
          </a:p>
        </p:txBody>
      </p:sp>
      <p:pic>
        <p:nvPicPr>
          <p:cNvPr id="8194" name="Picture 2" descr="http://pxhst.co/avaxhome/1f/b3/0016b31f_mediu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36385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bachtrack.com/files/6591-daphne_dresdeno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984" y="3889332"/>
            <a:ext cx="407881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cps-static.rovicorp.com/3/JPG_400/MI0001/115/MI0001115805.jpg?partner=allrovi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33" y="3976492"/>
            <a:ext cx="287382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classiquenews.com/wp-content/uploads/2014/06/strauss-capitole-toulouse-daphne-57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471" y="1146132"/>
            <a:ext cx="497583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405" y="6543516"/>
            <a:ext cx="6067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www.youtube.com/watch?v=w7UJiRh5lD0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788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www.theoi.com/image/Z5.2Daph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04800"/>
            <a:ext cx="5304171" cy="4572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45720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APOLLON &amp; DAPHNE</a:t>
            </a:r>
          </a:p>
          <a:p>
            <a:r>
              <a:rPr lang="en-US" dirty="0"/>
              <a:t>Museum Collection: Ostia </a:t>
            </a:r>
            <a:r>
              <a:rPr lang="en-US" dirty="0" err="1"/>
              <a:t>Antica</a:t>
            </a:r>
            <a:r>
              <a:rPr lang="en-US" dirty="0"/>
              <a:t>, Rome, Italy </a:t>
            </a:r>
            <a:br>
              <a:rPr lang="en-US" dirty="0"/>
            </a:br>
            <a:r>
              <a:rPr lang="en-US" dirty="0"/>
              <a:t>Catalogue Number: TBA</a:t>
            </a:r>
            <a:br>
              <a:rPr lang="en-US" dirty="0"/>
            </a:br>
            <a:r>
              <a:rPr lang="en-US" dirty="0"/>
              <a:t>Type: Floor Mosaic</a:t>
            </a:r>
            <a:br>
              <a:rPr lang="en-US" dirty="0"/>
            </a:br>
            <a:r>
              <a:rPr lang="en-US" dirty="0"/>
              <a:t>Context: Ostia</a:t>
            </a:r>
            <a:br>
              <a:rPr lang="en-US" dirty="0"/>
            </a:br>
            <a:r>
              <a:rPr lang="en-US" dirty="0"/>
              <a:t>Date: --</a:t>
            </a:r>
            <a:br>
              <a:rPr lang="en-US" dirty="0"/>
            </a:br>
            <a:r>
              <a:rPr lang="en-US" dirty="0"/>
              <a:t>Period: Imperial Roman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5380"/>
            <a:ext cx="8229600" cy="1143000"/>
          </a:xfrm>
        </p:spPr>
        <p:txBody>
          <a:bodyPr/>
          <a:lstStyle/>
          <a:p>
            <a:r>
              <a:rPr lang="en-US" dirty="0" smtClean="0"/>
              <a:t>Jonas </a:t>
            </a:r>
            <a:r>
              <a:rPr lang="en-US" dirty="0" err="1" smtClean="0"/>
              <a:t>Rebenke</a:t>
            </a:r>
            <a:r>
              <a:rPr lang="en-US" dirty="0" smtClean="0"/>
              <a:t> (Deviantart.com)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pre10.deviantart.net/7594/th/pre/f/2012/240/6/e/daphne_and_apollo_i_by_rebenke-d5c4h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407670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14.deviantart.net/963d/i/2012/235/b/a/daphne_and_apollo_ii_by_rebenke-d5c4hi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72" y="1015652"/>
            <a:ext cx="4081563" cy="56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606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://pre01.deviantart.net/93e7/th/pre/i/2012/235/e/b/daphne_and_apollo_iii_by_rebenke-d5c4h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4068940" cy="559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re00.deviantart.net/b74c/th/pre/i/2012/235/d/9/daphne_and_apollo_iv_by_rebenke-d5c4hs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"/>
            <a:ext cx="4068940" cy="559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9378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pre06.deviantart.net/9bcd/th/pre/i/2012/235/8/f/daphne_and_apollo_v_by_rebenke-d5c4hv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4068940" cy="559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re08.deviantart.net/e623/th/pre/i/2012/235/c/3/daphne_and_apollo_vi_by_rebenke-d5c4hy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340" y="457200"/>
            <a:ext cx="407670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3997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pre04.deviantart.net/d5a8/th/pre/i/2012/235/1/a/daphne_and_apollo_vii_by_rebenke-d5c4i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671"/>
            <a:ext cx="407670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re01.deviantart.net/79ae/th/pre/i/2012/235/5/9/daphne_and_apollo_viii_by_rebenke-d5c4i4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786" y="381000"/>
            <a:ext cx="407670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450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pre05.deviantart.net/a726/th/pre/i/2012/235/4/2/daphne_and_apollo_ix_by_rebenke-d5c4i8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407670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re00.deviantart.net/9b1c/th/pre/i/2012/235/e/f/daphne_and_apollo_x_by_rebenke-d5c4ic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399"/>
            <a:ext cx="407670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611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pre01.deviantart.net/fbe2/th/pre/i/2012/235/1/e/dapne_and_apollo_xi_the_end_by_rebenke-d5c4ig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85800"/>
            <a:ext cx="407670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8567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Rebenke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133600"/>
            <a:ext cx="8305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hlinkClick r:id="rId2"/>
              </a:rPr>
              <a:t>http://pre10.deviantart.net/7594/th/pre/f/2012/240/6/e/daphne_and_apollo_i_by_rebenke-d5c4hem.jpg</a:t>
            </a:r>
            <a:endParaRPr lang="en-US" sz="1400" dirty="0"/>
          </a:p>
          <a:p>
            <a:r>
              <a:rPr lang="en-US" sz="1400" u="sng" dirty="0">
                <a:hlinkClick r:id="rId3"/>
              </a:rPr>
              <a:t>http://</a:t>
            </a:r>
            <a:r>
              <a:rPr lang="en-US" sz="1400" u="sng" dirty="0" smtClean="0">
                <a:hlinkClick r:id="rId3"/>
              </a:rPr>
              <a:t>img14.deviantart.net/963d/i/2012/235/b/a/daphne_and_apollo_ii_by_rebenke-d5c4hiq.jpg</a:t>
            </a:r>
            <a:endParaRPr lang="en-US" sz="1400" u="sng" dirty="0" smtClean="0"/>
          </a:p>
          <a:p>
            <a:r>
              <a:rPr lang="en-US" sz="1400" dirty="0"/>
              <a:t>http://pre01.deviantart.net/93e7/th/pre/i/2012/235/e/b/daphne_and_apollo_iii_by_rebenke-d5c4hne.jpg</a:t>
            </a:r>
          </a:p>
          <a:p>
            <a:r>
              <a:rPr lang="en-US" sz="1400" u="sng" dirty="0" smtClean="0">
                <a:hlinkClick r:id="rId4"/>
              </a:rPr>
              <a:t>http</a:t>
            </a:r>
            <a:r>
              <a:rPr lang="en-US" sz="1400" u="sng" dirty="0">
                <a:hlinkClick r:id="rId4"/>
              </a:rPr>
              <a:t>://pre00.deviantart.net/b74c/th/pre/i/2012/235/d/9/daphne_and_apollo_iv_by_rebenke-d5c4hsr.jpg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u="sng" dirty="0">
                <a:hlinkClick r:id="rId5"/>
              </a:rPr>
              <a:t>http://pre06.deviantart.net/9bcd/th/pre/i/2012/235/8/f/daphne_and_apollo_v_by_rebenke-d5c4hvg.jpg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u="sng" dirty="0">
                <a:hlinkClick r:id="rId6"/>
              </a:rPr>
              <a:t>http://pre08.deviantart.net/e623/th/pre/i/2012/235/c/3/daphne_and_apollo_vi_by_rebenke-d5c4hy9.jpg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u="sng" dirty="0">
                <a:hlinkClick r:id="rId7"/>
              </a:rPr>
              <a:t>http://pre04.deviantart.net/d5a8/th/pre/i/2012/235/1/a/daphne_and_apollo_vii_by_rebenke-d5c4i1a.jpg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u="sng" dirty="0">
                <a:hlinkClick r:id="rId8"/>
              </a:rPr>
              <a:t>http://pre01.deviantart.net/79ae/th/pre/i/2012/235/5/9/daphne_and_apollo_viii_by_rebenke-d5c4i4m.jpg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u="sng" dirty="0">
                <a:hlinkClick r:id="rId9"/>
              </a:rPr>
              <a:t>http://pre05.deviantart.net/a726/th/pre/i/2012/235/4/2/daphne_and_apollo_ix_by_rebenke-d5c4i8t.jpg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u="sng" dirty="0">
                <a:hlinkClick r:id="rId10"/>
              </a:rPr>
              <a:t>http://pre00.deviantart.net/9b1c/th/pre/i/2012/235/e/f/daphne_and_apollo_x_by_rebenke-d5c4icq.jpg</a:t>
            </a:r>
            <a:endParaRPr lang="en-US" sz="1400" dirty="0"/>
          </a:p>
          <a:p>
            <a:r>
              <a:rPr lang="en-US" sz="1400" u="sng" dirty="0">
                <a:hlinkClick r:id="rId11"/>
              </a:rPr>
              <a:t>http://pre01.deviantart.net/fbe2/th/pre/i/2012/235/1/e/dapne_and_apollo_xi_the_end_by_rebenke-d5c4igd.jpg</a:t>
            </a:r>
            <a:endParaRPr lang="en-US" sz="1400" dirty="0"/>
          </a:p>
          <a:p>
            <a:r>
              <a:rPr lang="en-US" dirty="0"/>
              <a:t> </a:t>
            </a:r>
          </a:p>
          <a:p>
            <a:r>
              <a:rPr lang="en-US" u="sng" dirty="0">
                <a:hlinkClick r:id="rId12"/>
              </a:rPr>
              <a:t>http://www.deviantart.com/browse/all/?section=&amp;global=1&amp;q=daphne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015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bookbuilder.cast.org/bookresources/14/14023/5060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8289" y="2286000"/>
            <a:ext cx="7005711" cy="4572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381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Apollo &amp; Daphne, Greco-Roman mosaic from Antioch</a:t>
            </a:r>
            <a:br>
              <a:rPr lang="en-US" dirty="0"/>
            </a:br>
            <a:r>
              <a:rPr lang="en-US" dirty="0"/>
              <a:t>C2nd-3rd A.D., Antakya Museum, Turkey</a:t>
            </a:r>
          </a:p>
        </p:txBody>
      </p:sp>
      <p:pic>
        <p:nvPicPr>
          <p:cNvPr id="15364" name="Picture 4" descr="http://www.sacred-destinations.com/turkey/antioch-mosaic-photos/WebPhotosProFiles/600/house-of-menander-apollo-and-daphne-n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640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www.mlahanas.de/Cyprus/Archaeology/Cyprus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057734" cy="5486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362200" y="5410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The River god </a:t>
            </a:r>
            <a:r>
              <a:rPr lang="en-US" b="1" dirty="0" err="1" smtClean="0"/>
              <a:t>Peneus</a:t>
            </a:r>
            <a:r>
              <a:rPr lang="en-US" b="1" dirty="0" smtClean="0"/>
              <a:t>, Daphne and Apollo</a:t>
            </a:r>
          </a:p>
          <a:p>
            <a:r>
              <a:rPr lang="en-US" b="1" dirty="0" smtClean="0"/>
              <a:t>House of Dionysus,</a:t>
            </a:r>
          </a:p>
          <a:p>
            <a:r>
              <a:rPr lang="en-US" b="1" dirty="0" err="1"/>
              <a:t>P</a:t>
            </a:r>
            <a:r>
              <a:rPr lang="en-US" b="1" dirty="0" err="1" smtClean="0"/>
              <a:t>aphos</a:t>
            </a:r>
            <a:r>
              <a:rPr lang="en-US" b="1" dirty="0" smtClean="0"/>
              <a:t>., Cyprus</a:t>
            </a:r>
          </a:p>
          <a:p>
            <a:r>
              <a:rPr lang="en-US" b="1" dirty="0" smtClean="0"/>
              <a:t>3rd c. AD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mlahanas.de/Cyprus/Archaeology/Cyprus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0"/>
            <a:ext cx="6667500" cy="4514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mlahanas.de/Cyprus/Archaeology/Cyprus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6667500" cy="5591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 descr="http://www.mlahanas.de/Greeks/Mythology/RM/ApolloDaphnePollaiuo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3894955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5638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Apollo and </a:t>
            </a:r>
            <a:r>
              <a:rPr lang="it-IT" dirty="0" err="1" smtClean="0"/>
              <a:t>Daphne</a:t>
            </a:r>
            <a:endParaRPr lang="it-IT" dirty="0" smtClean="0"/>
          </a:p>
          <a:p>
            <a:r>
              <a:rPr lang="it-IT" dirty="0" err="1" smtClean="0"/>
              <a:t>probably</a:t>
            </a:r>
            <a:r>
              <a:rPr lang="it-IT" dirty="0" smtClean="0"/>
              <a:t> 1470-80, Antonio del </a:t>
            </a:r>
            <a:r>
              <a:rPr lang="it-IT" dirty="0" err="1" smtClean="0"/>
              <a:t>Pollaiuolo</a:t>
            </a:r>
            <a:endParaRPr lang="it-IT" dirty="0" smtClean="0"/>
          </a:p>
          <a:p>
            <a:r>
              <a:rPr lang="it-IT" dirty="0" smtClean="0"/>
              <a:t>National </a:t>
            </a:r>
            <a:r>
              <a:rPr lang="it-IT" dirty="0" err="1" smtClean="0"/>
              <a:t>Gallery</a:t>
            </a:r>
            <a:r>
              <a:rPr lang="it-IT" dirty="0" smtClean="0"/>
              <a:t>, London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www.uvm.edu/~classics/slides/a4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5398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098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Anonymous:</a:t>
            </a:r>
            <a:r>
              <a:rPr lang="en-US" dirty="0"/>
              <a:t> Raphael </a:t>
            </a:r>
            <a:r>
              <a:rPr lang="en-US" dirty="0" err="1"/>
              <a:t>Regius</a:t>
            </a:r>
            <a:r>
              <a:rPr lang="en-US" dirty="0"/>
              <a:t> (died 1520), Venice ca. 1513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297</Words>
  <Application>Microsoft Office PowerPoint</Application>
  <PresentationFormat>On-screen Show (4:3)</PresentationFormat>
  <Paragraphs>66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Ovid’s Metamorphoses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Gilbert and Sullivan “The Martyr of Antioch"</vt:lpstr>
      <vt:lpstr>Gilbert and Sullivan “The Martyr of Antioch"</vt:lpstr>
      <vt:lpstr>PowerPoint Presentation</vt:lpstr>
      <vt:lpstr>PowerPoint Presentation</vt:lpstr>
      <vt:lpstr>Mary Holmes</vt:lpstr>
      <vt:lpstr>Azat Minnekaev 1999</vt:lpstr>
      <vt:lpstr>PowerPoint Presentation</vt:lpstr>
      <vt:lpstr>PowerPoint Presentation</vt:lpstr>
      <vt:lpstr>The Daphne Initiative</vt:lpstr>
      <vt:lpstr>Richard Strauss’ “Daphne(1938)</vt:lpstr>
      <vt:lpstr>Jonas Rebenke (Deviantart.com)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Rebenke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Ovid’s Metamorphoses</dc:title>
  <dc:creator>Tom Sienkewicz</dc:creator>
  <cp:lastModifiedBy>Default User</cp:lastModifiedBy>
  <cp:revision>16</cp:revision>
  <dcterms:created xsi:type="dcterms:W3CDTF">2011-09-08T00:57:57Z</dcterms:created>
  <dcterms:modified xsi:type="dcterms:W3CDTF">2015-10-30T14:40:28Z</dcterms:modified>
</cp:coreProperties>
</file>