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57" r:id="rId10"/>
    <p:sldId id="272" r:id="rId11"/>
    <p:sldId id="270" r:id="rId12"/>
    <p:sldId id="264" r:id="rId13"/>
    <p:sldId id="269" r:id="rId14"/>
    <p:sldId id="265" r:id="rId15"/>
    <p:sldId id="268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D9EF6-D518-4BBB-AA04-02954E80735C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28CF-C45B-48DF-9F01-B5F6F4CAF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“Chosen Women:”</a:t>
            </a:r>
            <a:br>
              <a:rPr lang="en-US" dirty="0" smtClean="0"/>
            </a:br>
            <a:r>
              <a:rPr lang="en-US" dirty="0" err="1" smtClean="0"/>
              <a:t>Europa</a:t>
            </a:r>
            <a:r>
              <a:rPr lang="en-US" dirty="0" smtClean="0"/>
              <a:t> and 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eek Europa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7625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Documents and Settings\Tom Sienkewicz\My Documents\My Pictures\Cartoons\Eur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082815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</a:t>
            </a:r>
            <a:endParaRPr lang="en-US" dirty="0"/>
          </a:p>
        </p:txBody>
      </p:sp>
      <p:pic>
        <p:nvPicPr>
          <p:cNvPr id="27650" name="Picture 2" descr="http://www.uncg.edu/cla/images/iocorreg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2468880" cy="5486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43400" y="3276600"/>
            <a:ext cx="2747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Correggio</a:t>
            </a:r>
            <a:r>
              <a:rPr lang="it-IT" dirty="0" smtClean="0"/>
              <a:t> (Antonio Allegri) </a:t>
            </a:r>
          </a:p>
          <a:p>
            <a:r>
              <a:rPr lang="it-IT" dirty="0" smtClean="0"/>
              <a:t>(c. 1489-1534)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</a:t>
            </a:r>
            <a:endParaRPr lang="en-US" dirty="0"/>
          </a:p>
        </p:txBody>
      </p:sp>
      <p:pic>
        <p:nvPicPr>
          <p:cNvPr id="24578" name="Picture 2" descr="http://www.uncg.edu/cla/images/IoHerme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340367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red figure vase painting of Io (as a cow) and Argus, with Hermes approaching.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uncg.edu/cla/images/IoArgu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038488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red figure vase painting showing Hermes killing the many-eyed Argus, as Io (the cow) stands to the left.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greatdreams.com/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4324350" cy="4200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10200" y="37338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Casdiglione</a:t>
            </a:r>
            <a:r>
              <a:rPr lang="en-US" dirty="0" smtClean="0"/>
              <a:t>, Giovanni </a:t>
            </a:r>
            <a:r>
              <a:rPr lang="en-US" dirty="0" err="1" smtClean="0"/>
              <a:t>Benedetto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1609-1663/65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 descr="http://homepage.mac.com/cparada/GML/000Images/aim/argus1-0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85800"/>
            <a:ext cx="5667375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Bosporus (Cow Sea)</a:t>
            </a:r>
            <a:endParaRPr lang="en-US" dirty="0"/>
          </a:p>
        </p:txBody>
      </p:sp>
      <p:pic>
        <p:nvPicPr>
          <p:cNvPr id="21506" name="Picture 2" descr="http://www.utexas.edu/courses/larrymyth/images/Maps/new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505450" cy="47434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2705100" y="14859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homepage.mac.com/cparada/GML/000Images/aim/argus1-2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400675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reek Europa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762500" cy="42862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3840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/>
              <a:t>Europa</a:t>
            </a:r>
            <a:r>
              <a:rPr lang="en-US" b="1" i="1" dirty="0" smtClean="0"/>
              <a:t> and the Bull - Red-Figure </a:t>
            </a:r>
            <a:r>
              <a:rPr lang="en-US" b="1" i="1" dirty="0" err="1" smtClean="0"/>
              <a:t>Stamnos</a:t>
            </a:r>
            <a:r>
              <a:rPr lang="en-US" b="1" i="1" dirty="0" smtClean="0"/>
              <a:t>, </a:t>
            </a:r>
            <a:r>
              <a:rPr lang="en-US" b="1" i="1" dirty="0" err="1" smtClean="0"/>
              <a:t>Tarquinia</a:t>
            </a:r>
            <a:r>
              <a:rPr lang="en-US" b="1" i="1" dirty="0" smtClean="0"/>
              <a:t> Museum, circa 480 BCE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uropa-on-the-bull-arch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2857500" cy="42005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3048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Archaic Black-Figure version of </a:t>
            </a:r>
            <a:r>
              <a:rPr lang="en-US" dirty="0" err="1" smtClean="0"/>
              <a:t>Europa</a:t>
            </a:r>
            <a:r>
              <a:rPr lang="en-US" dirty="0" smtClean="0"/>
              <a:t> and the Bull from the late 6th c. BCE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eek Vas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5199017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/>
              <a:t>Europa</a:t>
            </a:r>
            <a:r>
              <a:rPr lang="en-US" b="1" i="1" dirty="0" smtClean="0"/>
              <a:t> and the Bull, Black Figure </a:t>
            </a:r>
            <a:r>
              <a:rPr lang="en-US" b="1" i="1" dirty="0" err="1" smtClean="0"/>
              <a:t>Oinochoe</a:t>
            </a:r>
            <a:r>
              <a:rPr lang="en-US" b="1" i="1" dirty="0" smtClean="0"/>
              <a:t> circa 510-500 BCE, influenced by Athena Painter, former Robinson Collection, now University of Mississippi, MISS-1977-03-73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urop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5575258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Detail: </a:t>
            </a:r>
            <a:r>
              <a:rPr lang="en-US" b="1" i="1" dirty="0" err="1" smtClean="0"/>
              <a:t>Europa</a:t>
            </a:r>
            <a:r>
              <a:rPr lang="en-US" b="1" i="1" dirty="0" smtClean="0"/>
              <a:t> and the Bull, </a:t>
            </a:r>
            <a:r>
              <a:rPr lang="en-US" b="1" i="1" dirty="0" err="1" smtClean="0"/>
              <a:t>Asteas</a:t>
            </a:r>
            <a:r>
              <a:rPr lang="en-US" b="1" i="1" dirty="0" smtClean="0"/>
              <a:t>, </a:t>
            </a:r>
            <a:r>
              <a:rPr lang="en-US" b="1" i="1" dirty="0" err="1" smtClean="0"/>
              <a:t>Paestan</a:t>
            </a:r>
            <a:r>
              <a:rPr lang="en-US" b="1" i="1" dirty="0" smtClean="0"/>
              <a:t> circa 340 BCE, formerly Getty Museum, now Italy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Eponymous Heroine</a:t>
            </a:r>
            <a:endParaRPr lang="en-US" dirty="0"/>
          </a:p>
        </p:txBody>
      </p:sp>
      <p:pic>
        <p:nvPicPr>
          <p:cNvPr id="28674" name="Picture 2" descr="http://www.world-maps.co.uk/maps/600-eur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3695700" cy="4743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39624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572000" y="4343400"/>
            <a:ext cx="1524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oman Europ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41148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81600" y="31242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/>
              <a:t>Europa</a:t>
            </a:r>
            <a:r>
              <a:rPr lang="en-US" b="1" i="1" dirty="0" smtClean="0"/>
              <a:t> and the Bull, Roman Wall Painting, House of Fatal Love, Pompeii, c. 1st c. CE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uropa Tit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33046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Titian, </a:t>
            </a:r>
            <a:r>
              <a:rPr lang="en-US" b="1" i="1" dirty="0" err="1" smtClean="0"/>
              <a:t>Europa</a:t>
            </a:r>
            <a:r>
              <a:rPr lang="en-US" b="1" i="1" dirty="0" smtClean="0"/>
              <a:t>, circa 1575-80, Isabella Stewart Gardner Museum, Boston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Rembrandt Euro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609600"/>
            <a:ext cx="5476875" cy="428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5334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Rembrandt: THE ABDUCTION OF EUROPA (1632, Getty Museum, 61 x 78 cm)</a:t>
            </a:r>
            <a:endParaRPr lang="en-US" dirty="0"/>
          </a:p>
        </p:txBody>
      </p:sp>
      <p:pic>
        <p:nvPicPr>
          <p:cNvPr id="4100" name="Picture 4" descr="Europ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3810000" cy="2857500"/>
          </a:xfrm>
          <a:prstGeom prst="rect">
            <a:avLst/>
          </a:prstGeom>
          <a:noFill/>
        </p:spPr>
      </p:pic>
      <p:pic>
        <p:nvPicPr>
          <p:cNvPr id="4102" name="Picture 6" descr="Europa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196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“Chosen Women:” Europa and Io</vt:lpstr>
      <vt:lpstr>Slide 2</vt:lpstr>
      <vt:lpstr>Slide 3</vt:lpstr>
      <vt:lpstr>Slide 4</vt:lpstr>
      <vt:lpstr>Slide 5</vt:lpstr>
      <vt:lpstr>Eponymous Heroine</vt:lpstr>
      <vt:lpstr>Slide 7</vt:lpstr>
      <vt:lpstr>Slide 8</vt:lpstr>
      <vt:lpstr>Slide 9</vt:lpstr>
      <vt:lpstr>Slide 10</vt:lpstr>
      <vt:lpstr>Io</vt:lpstr>
      <vt:lpstr>Io</vt:lpstr>
      <vt:lpstr>Slide 13</vt:lpstr>
      <vt:lpstr>Slide 14</vt:lpstr>
      <vt:lpstr>Slide 15</vt:lpstr>
      <vt:lpstr>Bosporus (Cow Sea)</vt:lpstr>
      <vt:lpstr>Slide 17</vt:lpstr>
    </vt:vector>
  </TitlesOfParts>
  <Company>Monmouth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“Chosen Women:” Europa and Io</dc:title>
  <dc:creator>Tom Sienkewicz</dc:creator>
  <cp:lastModifiedBy>Tom Sienkewicz</cp:lastModifiedBy>
  <cp:revision>3</cp:revision>
  <dcterms:created xsi:type="dcterms:W3CDTF">2009-02-01T21:20:56Z</dcterms:created>
  <dcterms:modified xsi:type="dcterms:W3CDTF">2009-02-01T21:45:40Z</dcterms:modified>
</cp:coreProperties>
</file>