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05A7-19ED-41FE-A515-9DB1A6579FAA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28C-1909-4A4C-A11B-445811AE4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05A7-19ED-41FE-A515-9DB1A6579FAA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28C-1909-4A4C-A11B-445811AE4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05A7-19ED-41FE-A515-9DB1A6579FAA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28C-1909-4A4C-A11B-445811AE4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05A7-19ED-41FE-A515-9DB1A6579FAA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28C-1909-4A4C-A11B-445811AE4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05A7-19ED-41FE-A515-9DB1A6579FAA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28C-1909-4A4C-A11B-445811AE4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05A7-19ED-41FE-A515-9DB1A6579FAA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28C-1909-4A4C-A11B-445811AE4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05A7-19ED-41FE-A515-9DB1A6579FAA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28C-1909-4A4C-A11B-445811AE4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05A7-19ED-41FE-A515-9DB1A6579FAA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28C-1909-4A4C-A11B-445811AE4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05A7-19ED-41FE-A515-9DB1A6579FAA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28C-1909-4A4C-A11B-445811AE4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05A7-19ED-41FE-A515-9DB1A6579FAA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28C-1909-4A4C-A11B-445811AE4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05A7-19ED-41FE-A515-9DB1A6579FAA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28C-1909-4A4C-A11B-445811AE4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E05A7-19ED-41FE-A515-9DB1A6579FAA}" type="datetimeFigureOut">
              <a:rPr lang="en-US" smtClean="0"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4128C-1909-4A4C-A11B-445811AE41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roma.org/images/bonvallet_images/bonvall118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(Deucalion) and </a:t>
            </a:r>
            <a:r>
              <a:rPr lang="en-US" dirty="0" err="1" smtClean="0"/>
              <a:t>Pyrrha</a:t>
            </a:r>
            <a:endParaRPr lang="en-US" dirty="0"/>
          </a:p>
        </p:txBody>
      </p:sp>
      <p:pic>
        <p:nvPicPr>
          <p:cNvPr id="1026" name="Picture 2" descr="http://www.hellenica.de/Griechenland/Antike/Bilder/Deucal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438400"/>
            <a:ext cx="3790950" cy="2828925"/>
          </a:xfrm>
          <a:prstGeom prst="rect">
            <a:avLst/>
          </a:prstGeom>
          <a:noFill/>
        </p:spPr>
      </p:pic>
      <p:pic>
        <p:nvPicPr>
          <p:cNvPr id="1028" name="Picture 4" descr="http://parvadomus.com/images/deucal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600200"/>
            <a:ext cx="2628900" cy="3200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vroma.org/images/bonvallet_images/bonvall1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914400"/>
            <a:ext cx="5238750" cy="39338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38400" y="5410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hlinkClick r:id="rId3"/>
              </a:rPr>
              <a:t>Pyrrha</a:t>
            </a:r>
            <a:r>
              <a:rPr lang="en-US" dirty="0" smtClean="0">
                <a:hlinkClick r:id="rId3"/>
              </a:rPr>
              <a:t> and Deucalion</a:t>
            </a:r>
            <a:r>
              <a:rPr lang="en-US" dirty="0" smtClean="0"/>
              <a:t>, painted basin, </a:t>
            </a:r>
            <a:r>
              <a:rPr lang="en-US" dirty="0" err="1" smtClean="0"/>
              <a:t>Oraza</a:t>
            </a:r>
            <a:r>
              <a:rPr lang="en-US" dirty="0" smtClean="0"/>
              <a:t> Fontana or his workshop, 1565-71</a:t>
            </a:r>
            <a:br>
              <a:rPr lang="en-US" dirty="0" smtClean="0"/>
            </a:br>
            <a:r>
              <a:rPr lang="en-US" dirty="0" smtClean="0"/>
              <a:t>Los Angeles, J. Paul Getty Museum.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vroma.org/images/bonvallet_images/bonvall118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3800475" cy="3810000"/>
          </a:xfrm>
          <a:prstGeom prst="rect">
            <a:avLst/>
          </a:prstGeom>
          <a:noFill/>
        </p:spPr>
      </p:pic>
      <p:pic>
        <p:nvPicPr>
          <p:cNvPr id="5124" name="Picture 4" descr="http://www.vroma.org/images/bonvallet_images/bonvall118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228600"/>
            <a:ext cx="2714625" cy="3810000"/>
          </a:xfrm>
          <a:prstGeom prst="rect">
            <a:avLst/>
          </a:prstGeom>
          <a:noFill/>
        </p:spPr>
      </p:pic>
      <p:pic>
        <p:nvPicPr>
          <p:cNvPr id="5126" name="Picture 6" descr="http://www.vroma.org/images/bonvallet_images/bonvall118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3886200"/>
            <a:ext cx="3810000" cy="2390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The Myth of Deucalion and Pyrr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81000"/>
            <a:ext cx="6458587" cy="457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38200" y="5334000"/>
            <a:ext cx="7315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Nicola </a:t>
            </a:r>
            <a:r>
              <a:rPr lang="en-US" dirty="0" err="1" smtClean="0"/>
              <a:t>Giolfino</a:t>
            </a:r>
            <a:r>
              <a:rPr lang="en-US" dirty="0" smtClean="0"/>
              <a:t> (Italian, 1476–1555)</a:t>
            </a:r>
            <a:br>
              <a:rPr lang="en-US" dirty="0" smtClean="0"/>
            </a:br>
            <a:r>
              <a:rPr lang="en-US" b="1" dirty="0" smtClean="0"/>
              <a:t>The Myth of Deucalion and </a:t>
            </a:r>
            <a:r>
              <a:rPr lang="en-US" b="1" dirty="0" err="1" smtClean="0"/>
              <a:t>Pyrrha</a:t>
            </a:r>
            <a:r>
              <a:rPr lang="en-US" dirty="0" smtClean="0"/>
              <a:t>, ca. 1550</a:t>
            </a:r>
          </a:p>
          <a:p>
            <a:r>
              <a:rPr lang="en-US" dirty="0" smtClean="0"/>
              <a:t>Tempera on panel</a:t>
            </a:r>
            <a:br>
              <a:rPr lang="en-US" dirty="0" smtClean="0"/>
            </a:br>
            <a:r>
              <a:rPr lang="en-US" dirty="0" smtClean="0"/>
              <a:t>40 ½ x 57 ¾ in. (102.9 x 146.7 cm); frame: 50 ½ x 67 ¼ in. (128.3 x 170.8 cm)</a:t>
            </a:r>
            <a:br>
              <a:rPr lang="en-US" dirty="0" smtClean="0"/>
            </a:br>
            <a:r>
              <a:rPr lang="en-US" dirty="0" smtClean="0"/>
              <a:t>Samuel H. Kress Study Collection, 62.159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(Deucalion) and Pyrrha</vt:lpstr>
      <vt:lpstr>Slide 2</vt:lpstr>
      <vt:lpstr>Slide 3</vt:lpstr>
      <vt:lpstr>Slide 4</vt:lpstr>
    </vt:vector>
  </TitlesOfParts>
  <Company>Monmouth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(Deucalion) and Pyrrha</dc:title>
  <dc:creator>Tom Sienkewicz</dc:creator>
  <cp:lastModifiedBy>Tom Sienkewicz</cp:lastModifiedBy>
  <cp:revision>2</cp:revision>
  <dcterms:created xsi:type="dcterms:W3CDTF">2009-04-16T01:35:58Z</dcterms:created>
  <dcterms:modified xsi:type="dcterms:W3CDTF">2009-04-16T01:50:43Z</dcterms:modified>
</cp:coreProperties>
</file>