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63" r:id="rId5"/>
    <p:sldId id="257" r:id="rId6"/>
    <p:sldId id="286" r:id="rId7"/>
    <p:sldId id="287" r:id="rId8"/>
    <p:sldId id="288" r:id="rId9"/>
    <p:sldId id="259" r:id="rId10"/>
    <p:sldId id="276" r:id="rId11"/>
    <p:sldId id="289" r:id="rId12"/>
    <p:sldId id="267" r:id="rId13"/>
    <p:sldId id="261" r:id="rId14"/>
    <p:sldId id="266" r:id="rId15"/>
    <p:sldId id="290" r:id="rId16"/>
    <p:sldId id="269" r:id="rId17"/>
    <p:sldId id="282" r:id="rId18"/>
    <p:sldId id="272" r:id="rId19"/>
    <p:sldId id="273" r:id="rId20"/>
    <p:sldId id="274" r:id="rId21"/>
    <p:sldId id="275" r:id="rId22"/>
    <p:sldId id="285" r:id="rId23"/>
    <p:sldId id="281" r:id="rId24"/>
    <p:sldId id="277" r:id="rId25"/>
    <p:sldId id="279" r:id="rId26"/>
    <p:sldId id="271" r:id="rId27"/>
    <p:sldId id="265" r:id="rId28"/>
    <p:sldId id="258" r:id="rId29"/>
    <p:sldId id="260" r:id="rId30"/>
    <p:sldId id="264" r:id="rId31"/>
    <p:sldId id="26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45" autoAdjust="0"/>
    <p:restoredTop sz="94660"/>
  </p:normalViewPr>
  <p:slideViewPr>
    <p:cSldViewPr>
      <p:cViewPr varScale="1">
        <p:scale>
          <a:sx n="69" d="100"/>
          <a:sy n="69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10708-7C64-46FA-A13A-D10FFBCC777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58A8-D09E-4608-BCE3-8D45AAB3B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ma.org/images/mcmanus_images/medea_pelias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vroma.org/images/mcmanus_images/medea_peliades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partment.monm.edu/classics/Courses/Clas230/MythDocuments/magical_earth_maiden_pattern.htm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department.monm.edu/classics/Courses/Clas230/womeninmyth/MagicalEarthMaid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department.monm.edu/classics/Courses/Clas230/MythDocuments/HeroPattern/default.htm" TargetMode="External"/><Relationship Id="rId4" Type="http://schemas.openxmlformats.org/officeDocument/2006/relationships/hyperlink" Target="http://department.monm.edu/classics/Courses/Clas230/womeninmyth/Medeathe%20EarthMaiden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ma.org/images/mcmanus_images/medeasarcophagus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ma.org/images/mcmanus_images/medeasarcophagus2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exas.edu/courses/larrymyth/images/medea/M-Medea-Wall-Pt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ma.org/images/mcmanus_images/medeasarcophagus3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ma.org/images/mcmanus_images/medeasarcophagus4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department.monm.edu/classics/Courses/Clas230/MythDocuments/FolktaleThemes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exas.edu/courses/larrymyth/images/medea/25%20Medea%20Kids%20Vase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exas.edu/courses/larrymyth/images/medea/30%20Medea%20Chariot%20Vase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ma.org/images/mcmanus_images/medeachariot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personal.centenary.edu/~cmanning/medeaart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utexas.edu/courses/larrymyth/images/medea/M-Medea-Wall-P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907438" cy="6400800"/>
          </a:xfrm>
          <a:prstGeom prst="rect">
            <a:avLst/>
          </a:prstGeom>
          <a:noFill/>
        </p:spPr>
      </p:pic>
      <p:pic>
        <p:nvPicPr>
          <p:cNvPr id="5" name="Picture 2" descr="File:Medea-Sand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971800"/>
            <a:ext cx="3065300" cy="3657600"/>
          </a:xfrm>
          <a:prstGeom prst="rect">
            <a:avLst/>
          </a:prstGeom>
          <a:noFill/>
        </p:spPr>
      </p:pic>
      <p:pic>
        <p:nvPicPr>
          <p:cNvPr id="6" name="Picture 2" descr="http://www.reproarte.com/files/images/M/moreau_gustave/moreau_jason_med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828800"/>
            <a:ext cx="2695575" cy="47625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Medea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Wronged Woman vs. Monster?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reproarte.com/files/images/M/moreau_gustave/moreau_jason_me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2695575" cy="4762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2819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Jason and </a:t>
            </a:r>
            <a:r>
              <a:rPr lang="en-US" dirty="0" err="1" smtClean="0"/>
              <a:t>Medea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Gustave</a:t>
            </a:r>
            <a:r>
              <a:rPr lang="en-US" dirty="0" smtClean="0"/>
              <a:t> Moreau</a:t>
            </a:r>
            <a:br>
              <a:rPr lang="en-US" dirty="0" smtClean="0"/>
            </a:br>
            <a:r>
              <a:rPr lang="en-US" dirty="0" smtClean="0"/>
              <a:t> 1865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z.about.com/d/ancienthistory/1/0/1/e/2/Douris_cup_Jason_Vatican_16545-2fix-p1AthenePythonAegisIdenticalWgor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838200"/>
            <a:ext cx="5391150" cy="5505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152398" y="3657600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Douris</a:t>
            </a:r>
            <a:r>
              <a:rPr lang="en-US" dirty="0" smtClean="0"/>
              <a:t> Cup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cent. B.C.</a:t>
            </a:r>
          </a:p>
          <a:p>
            <a:r>
              <a:rPr lang="en-US" dirty="0" smtClean="0"/>
              <a:t>Vatican Museum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ersonal.centenary.edu/~cmanning/11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5612421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Medea</a:t>
            </a:r>
            <a:r>
              <a:rPr lang="en-US" dirty="0" smtClean="0"/>
              <a:t>, Jason, Orpheus and the Dragon  </a:t>
            </a:r>
            <a:br>
              <a:rPr lang="en-US" dirty="0" smtClean="0"/>
            </a:br>
            <a:r>
              <a:rPr lang="en-US" dirty="0" smtClean="0"/>
              <a:t>W. Russell Flint </a:t>
            </a:r>
            <a:br>
              <a:rPr lang="en-US" dirty="0" smtClean="0"/>
            </a:br>
            <a:r>
              <a:rPr lang="en-US" dirty="0" smtClean="0"/>
              <a:t>1910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rsonal.centenary.edu/~cmanning/Drape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667500" cy="39909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4648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Golden Fleece </a:t>
            </a:r>
            <a:br>
              <a:rPr lang="en-US" dirty="0" smtClean="0"/>
            </a:br>
            <a:r>
              <a:rPr lang="en-US" dirty="0" smtClean="0"/>
              <a:t>Herbert Draper </a:t>
            </a:r>
            <a:br>
              <a:rPr lang="en-US" dirty="0" smtClean="0"/>
            </a:br>
            <a:r>
              <a:rPr lang="en-US" dirty="0" smtClean="0"/>
              <a:t> 1904 Oil on canvas </a:t>
            </a:r>
            <a:br>
              <a:rPr lang="en-US" dirty="0" smtClean="0"/>
            </a:br>
            <a:r>
              <a:rPr lang="en-US" dirty="0" smtClean="0"/>
              <a:t>Bradford Art Galleries and Museums, Bradford, England </a:t>
            </a:r>
          </a:p>
          <a:p>
            <a:r>
              <a:rPr lang="en-US" b="1" dirty="0" smtClean="0"/>
              <a:t>Death of </a:t>
            </a:r>
            <a:r>
              <a:rPr lang="en-US" b="1" dirty="0" err="1" smtClean="0"/>
              <a:t>Medea’s</a:t>
            </a:r>
            <a:r>
              <a:rPr lang="en-US" b="1" dirty="0" smtClean="0"/>
              <a:t> brother </a:t>
            </a:r>
            <a:r>
              <a:rPr lang="en-US" b="1" dirty="0" err="1" smtClean="0"/>
              <a:t>Aspyrtus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ersonal.centenary.edu/~cmanning/11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5612421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Medea</a:t>
            </a:r>
            <a:r>
              <a:rPr lang="en-US" dirty="0" smtClean="0"/>
              <a:t>, </a:t>
            </a:r>
            <a:r>
              <a:rPr lang="en-US" dirty="0" err="1" smtClean="0"/>
              <a:t>Theseus</a:t>
            </a:r>
            <a:r>
              <a:rPr lang="en-US" dirty="0" smtClean="0"/>
              <a:t> and </a:t>
            </a:r>
            <a:r>
              <a:rPr lang="en-US" dirty="0" err="1" smtClean="0"/>
              <a:t>Aegeus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W. Russell Flint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err="1" smtClean="0"/>
              <a:t>Medea</a:t>
            </a:r>
            <a:r>
              <a:rPr lang="en-US" dirty="0" smtClean="0"/>
              <a:t> and </a:t>
            </a:r>
            <a:r>
              <a:rPr lang="en-US" dirty="0" err="1" smtClean="0"/>
              <a:t>Pelias</a:t>
            </a:r>
            <a:endParaRPr lang="en-US" dirty="0"/>
          </a:p>
        </p:txBody>
      </p:sp>
      <p:pic>
        <p:nvPicPr>
          <p:cNvPr id="5" name="Picture 2" descr="http://www.vroma.org/images/mcmanus_images/medea_peli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257675" cy="36290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4876800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detail, red-figure </a:t>
            </a:r>
            <a:r>
              <a:rPr lang="en-US" dirty="0" err="1" smtClean="0">
                <a:hlinkClick r:id="rId3"/>
              </a:rPr>
              <a:t>stamnos</a:t>
            </a:r>
            <a:endParaRPr lang="en-US" dirty="0" smtClean="0"/>
          </a:p>
          <a:p>
            <a:r>
              <a:rPr lang="en-US" sz="1200" dirty="0" err="1" smtClean="0"/>
              <a:t>Medea</a:t>
            </a:r>
            <a:r>
              <a:rPr lang="en-US" sz="1200" dirty="0" smtClean="0"/>
              <a:t> and daughters of </a:t>
            </a:r>
            <a:r>
              <a:rPr lang="en-US" sz="1200" dirty="0" err="1" smtClean="0"/>
              <a:t>Pelias</a:t>
            </a:r>
            <a:r>
              <a:rPr lang="en-US" sz="1200" dirty="0" smtClean="0"/>
              <a:t> with the ram (</a:t>
            </a:r>
            <a:r>
              <a:rPr lang="en-US" sz="1200" dirty="0" err="1" smtClean="0"/>
              <a:t>Medea</a:t>
            </a:r>
            <a:r>
              <a:rPr lang="en-US" sz="1200" dirty="0" smtClean="0"/>
              <a:t> rejuvenated ram to make the daughters think she would do the same for their father); Greek, c. 470 BCE</a:t>
            </a:r>
            <a:br>
              <a:rPr lang="en-US" sz="1200" dirty="0" smtClean="0"/>
            </a:br>
            <a:r>
              <a:rPr lang="en-US" sz="1200" dirty="0" smtClean="0"/>
              <a:t>Berlin, </a:t>
            </a:r>
            <a:r>
              <a:rPr lang="en-US" sz="1200" dirty="0" err="1" smtClean="0"/>
              <a:t>Pergamon</a:t>
            </a:r>
            <a:r>
              <a:rPr lang="en-US" sz="1200" dirty="0" smtClean="0"/>
              <a:t> Museum. Credits: Barbara McManus, 1992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4" descr="http://www.perseus.tufts.edu/cgi-bin/image?lookup=Perseus:image:1990.01.0296&amp;image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28600"/>
            <a:ext cx="3165230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81600" y="34290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Attic Black Figure,  </a:t>
            </a:r>
            <a:r>
              <a:rPr lang="en-US" dirty="0" err="1" smtClean="0"/>
              <a:t>Volci</a:t>
            </a:r>
            <a:r>
              <a:rPr lang="en-US" dirty="0" smtClean="0"/>
              <a:t>, c.510 B.C.</a:t>
            </a:r>
          </a:p>
          <a:p>
            <a:r>
              <a:rPr lang="en-US" dirty="0" smtClean="0"/>
              <a:t>Harvard 1960.315</a:t>
            </a:r>
            <a:endParaRPr lang="en-US" dirty="0"/>
          </a:p>
        </p:txBody>
      </p:sp>
      <p:pic>
        <p:nvPicPr>
          <p:cNvPr id="9" name="Picture 4" descr="http://www.utexas.edu/courses/larrymyth/images/medea/BC-Medea%20R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114800"/>
            <a:ext cx="3675017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24200" y="5943600"/>
            <a:ext cx="1712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Attic Red  Figure</a:t>
            </a:r>
          </a:p>
          <a:p>
            <a:r>
              <a:rPr lang="en-US" dirty="0" smtClean="0"/>
              <a:t>c.450 B.C.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10200" y="4549676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marble relief of </a:t>
            </a:r>
            <a:r>
              <a:rPr lang="en-US" dirty="0" err="1" smtClean="0">
                <a:hlinkClick r:id="rId2"/>
              </a:rPr>
              <a:t>Medea</a:t>
            </a:r>
            <a:r>
              <a:rPr lang="en-US" dirty="0" smtClean="0">
                <a:hlinkClick r:id="rId2"/>
              </a:rPr>
              <a:t> and daughters of </a:t>
            </a:r>
            <a:r>
              <a:rPr lang="en-US" dirty="0" err="1" smtClean="0">
                <a:hlinkClick r:id="rId2"/>
              </a:rPr>
              <a:t>Pelias</a:t>
            </a:r>
            <a:r>
              <a:rPr lang="en-US" dirty="0" smtClean="0"/>
              <a:t> preparing the fatal cauldron for their father</a:t>
            </a:r>
            <a:br>
              <a:rPr lang="en-US" dirty="0" smtClean="0"/>
            </a:br>
            <a:r>
              <a:rPr lang="en-US" dirty="0" smtClean="0"/>
              <a:t>Roman copy from a fifth-century BCE Athens altar</a:t>
            </a:r>
            <a:br>
              <a:rPr lang="en-US" dirty="0" smtClean="0"/>
            </a:br>
            <a:r>
              <a:rPr lang="en-US" dirty="0" smtClean="0"/>
              <a:t>Berlin, </a:t>
            </a:r>
            <a:r>
              <a:rPr lang="en-US" dirty="0" err="1" smtClean="0"/>
              <a:t>Pergamon</a:t>
            </a:r>
            <a:r>
              <a:rPr lang="en-US" dirty="0" smtClean="0"/>
              <a:t> Museum.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6628" name="Picture 4" descr="http://www.utexas.edu/courses/larrymyth/images/medea/15%20Medea%20and%20Peliad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9149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Magical Earth Maiden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Magical Earth Maiden Pattern</a:t>
            </a:r>
            <a:r>
              <a:rPr lang="en-US" b="1" dirty="0" smtClean="0"/>
              <a:t> </a:t>
            </a:r>
          </a:p>
          <a:p>
            <a:r>
              <a:rPr lang="en-US" b="1" dirty="0" smtClean="0">
                <a:hlinkClick r:id="rId3"/>
              </a:rPr>
              <a:t>The Magical Earth Maiden Pattern</a:t>
            </a:r>
            <a:endParaRPr lang="en-US" b="1" dirty="0" smtClean="0"/>
          </a:p>
          <a:p>
            <a:r>
              <a:rPr lang="en-US" b="1" dirty="0" smtClean="0">
                <a:hlinkClick r:id="rId4"/>
              </a:rPr>
              <a:t>Earth Maiden Pattern applied to </a:t>
            </a:r>
            <a:r>
              <a:rPr lang="en-US" b="1" dirty="0" err="1" smtClean="0">
                <a:hlinkClick r:id="rId4"/>
              </a:rPr>
              <a:t>Medea</a:t>
            </a:r>
            <a:r>
              <a:rPr lang="en-US" b="1" dirty="0" smtClean="0">
                <a:hlinkClick r:id="rId4"/>
              </a:rPr>
              <a:t> </a:t>
            </a:r>
            <a:endParaRPr lang="en-US" b="1" dirty="0" smtClean="0"/>
          </a:p>
          <a:p>
            <a:r>
              <a:rPr lang="en-US" b="1" dirty="0" smtClean="0"/>
              <a:t>Compare to </a:t>
            </a:r>
            <a:r>
              <a:rPr lang="en-US" b="1" dirty="0" smtClean="0">
                <a:hlinkClick r:id="rId5" action="ppaction://hlinkfile"/>
              </a:rPr>
              <a:t>Lord Raglan's Hero Pattern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2" descr="File:Medea-Sandy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657600"/>
            <a:ext cx="2298975" cy="2743200"/>
          </a:xfrm>
          <a:prstGeom prst="rect">
            <a:avLst/>
          </a:prstGeom>
          <a:noFill/>
        </p:spPr>
      </p:pic>
      <p:pic>
        <p:nvPicPr>
          <p:cNvPr id="5" name="Picture 4" descr="http://www.utexas.edu/courses/larrymyth/images/medea/BC-Medea%20Ra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657600"/>
            <a:ext cx="367501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vroma.org/images/mcmanus_images/medeasarcophag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5238750" cy="3600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44196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detail, marble sarcophagus—</a:t>
            </a:r>
            <a:r>
              <a:rPr lang="en-US" dirty="0" err="1" smtClean="0">
                <a:hlinkClick r:id="rId3"/>
              </a:rPr>
              <a:t>Medea</a:t>
            </a:r>
            <a:r>
              <a:rPr lang="en-US" dirty="0" smtClean="0">
                <a:hlinkClick r:id="rId3"/>
              </a:rPr>
              <a:t> and Jason</a:t>
            </a:r>
            <a:r>
              <a:rPr lang="en-US" dirty="0" smtClean="0"/>
              <a:t>: left side: nurse and children bring gifts to </a:t>
            </a:r>
            <a:r>
              <a:rPr lang="en-US" dirty="0" err="1" smtClean="0"/>
              <a:t>Creon's</a:t>
            </a:r>
            <a:r>
              <a:rPr lang="en-US" dirty="0" smtClean="0"/>
              <a:t> daughter while Jason looks on</a:t>
            </a:r>
            <a:br>
              <a:rPr lang="en-US" dirty="0" smtClean="0"/>
            </a:br>
            <a:r>
              <a:rPr lang="en-US" dirty="0" smtClean="0"/>
              <a:t>Roman; mid-second century CE</a:t>
            </a:r>
            <a:br>
              <a:rPr lang="en-US" dirty="0" smtClean="0"/>
            </a:br>
            <a:r>
              <a:rPr lang="en-US" dirty="0" smtClean="0"/>
              <a:t>Berlin, </a:t>
            </a:r>
            <a:r>
              <a:rPr lang="en-US" dirty="0" err="1" smtClean="0"/>
              <a:t>Pergamon</a:t>
            </a:r>
            <a:r>
              <a:rPr lang="en-US" dirty="0" smtClean="0"/>
              <a:t> Museum. Credits: Barbara McManus, 1992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vroma.org/images/mcmanus_images/medeasarcophagu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5238750" cy="3819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4826675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detail, marble sarcophagus—</a:t>
            </a:r>
            <a:r>
              <a:rPr lang="en-US" dirty="0" err="1" smtClean="0">
                <a:hlinkClick r:id="rId3"/>
              </a:rPr>
              <a:t>Medea</a:t>
            </a:r>
            <a:r>
              <a:rPr lang="en-US" dirty="0" smtClean="0">
                <a:hlinkClick r:id="rId3"/>
              </a:rPr>
              <a:t> and Jason</a:t>
            </a:r>
            <a:r>
              <a:rPr lang="en-US" dirty="0" smtClean="0"/>
              <a:t>: center: daughter writhes in pain from poisoned garment while </a:t>
            </a:r>
            <a:r>
              <a:rPr lang="en-US" dirty="0" err="1" smtClean="0"/>
              <a:t>Creon</a:t>
            </a:r>
            <a:r>
              <a:rPr lang="en-US" dirty="0" smtClean="0"/>
              <a:t> grieves and Jason looks on</a:t>
            </a:r>
            <a:br>
              <a:rPr lang="en-US" dirty="0" smtClean="0"/>
            </a:br>
            <a:r>
              <a:rPr lang="en-US" dirty="0" smtClean="0"/>
              <a:t>Roman; mid-second century CE</a:t>
            </a:r>
            <a:br>
              <a:rPr lang="en-US" dirty="0" smtClean="0"/>
            </a:br>
            <a:r>
              <a:rPr lang="en-US" dirty="0" smtClean="0"/>
              <a:t>Berlin, </a:t>
            </a:r>
            <a:r>
              <a:rPr lang="en-US" dirty="0" err="1" smtClean="0"/>
              <a:t>Pergamon</a:t>
            </a:r>
            <a:r>
              <a:rPr lang="en-US" dirty="0" smtClean="0"/>
              <a:t> Museum. Credits: Barbara McManus, 1992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dirty="0" err="1" smtClean="0"/>
              <a:t>Medea</a:t>
            </a:r>
            <a:r>
              <a:rPr lang="en-US" dirty="0" smtClean="0"/>
              <a:t> in Greek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as Witch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 Barbarian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 Helper</a:t>
            </a:r>
            <a:endParaRPr lang="en-US" dirty="0"/>
          </a:p>
        </p:txBody>
      </p:sp>
      <p:pic>
        <p:nvPicPr>
          <p:cNvPr id="4" name="Picture 2" descr="http://www.utexas.edu/courses/larrymyth/images/medea/M-Medea-Wall-P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907438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hlinkClick r:id="rId3" action="ppaction://hlinkfile"/>
              </a:rPr>
              <a:t>Medea</a:t>
            </a:r>
            <a:r>
              <a:rPr lang="en-US" dirty="0" smtClean="0"/>
              <a:t>. </a:t>
            </a:r>
            <a:r>
              <a:rPr lang="en-US" i="1" dirty="0" smtClean="0"/>
              <a:t>1st c. CE Roman copy of a 1st c. BC Greek wall painting. </a:t>
            </a:r>
            <a:r>
              <a:rPr lang="en-US" i="1" dirty="0" err="1" smtClean="0"/>
              <a:t>Museo</a:t>
            </a:r>
            <a:r>
              <a:rPr lang="en-US" i="1" dirty="0" smtClean="0"/>
              <a:t> </a:t>
            </a:r>
            <a:r>
              <a:rPr lang="en-US" i="1" dirty="0" err="1" smtClean="0"/>
              <a:t>Archeologico</a:t>
            </a:r>
            <a:r>
              <a:rPr lang="en-US" i="1" dirty="0" smtClean="0"/>
              <a:t> </a:t>
            </a:r>
            <a:r>
              <a:rPr lang="en-US" i="1" dirty="0" err="1" smtClean="0"/>
              <a:t>Nazionale</a:t>
            </a:r>
            <a:r>
              <a:rPr lang="en-US" i="1" dirty="0" smtClean="0"/>
              <a:t>, Naples.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vroma.org/images/mcmanus_images/medeasarcophagu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2714625" cy="4095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22098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detail, marble sarcophagus—</a:t>
            </a:r>
            <a:r>
              <a:rPr lang="en-US" dirty="0" err="1" smtClean="0">
                <a:hlinkClick r:id="rId3"/>
              </a:rPr>
              <a:t>Medea</a:t>
            </a:r>
            <a:r>
              <a:rPr lang="en-US" dirty="0" smtClean="0">
                <a:hlinkClick r:id="rId3"/>
              </a:rPr>
              <a:t> and Jason</a:t>
            </a:r>
            <a:r>
              <a:rPr lang="en-US" dirty="0" smtClean="0"/>
              <a:t>: right of center: </a:t>
            </a:r>
            <a:r>
              <a:rPr lang="en-US" dirty="0" err="1" smtClean="0"/>
              <a:t>Medea</a:t>
            </a:r>
            <a:r>
              <a:rPr lang="en-US" dirty="0" smtClean="0"/>
              <a:t> debates whether to kill her children</a:t>
            </a:r>
            <a:br>
              <a:rPr lang="en-US" dirty="0" smtClean="0"/>
            </a:br>
            <a:r>
              <a:rPr lang="en-US" dirty="0" smtClean="0"/>
              <a:t>Roman; mid-second century CE</a:t>
            </a:r>
            <a:br>
              <a:rPr lang="en-US" dirty="0" smtClean="0"/>
            </a:br>
            <a:r>
              <a:rPr lang="en-US" dirty="0" smtClean="0"/>
              <a:t>Berlin, </a:t>
            </a:r>
            <a:r>
              <a:rPr lang="en-US" dirty="0" err="1" smtClean="0"/>
              <a:t>Pergamon</a:t>
            </a:r>
            <a:r>
              <a:rPr lang="en-US" dirty="0" smtClean="0"/>
              <a:t> Museum. Credits: Barbara McManus, 1992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vroma.org/images/mcmanus_images/medeasarcophagu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000500" cy="4095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4826675"/>
            <a:ext cx="533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detail, marble sarcophagus—</a:t>
            </a:r>
            <a:r>
              <a:rPr lang="en-US" dirty="0" err="1" smtClean="0">
                <a:hlinkClick r:id="rId3"/>
              </a:rPr>
              <a:t>Medea</a:t>
            </a:r>
            <a:r>
              <a:rPr lang="en-US" dirty="0" smtClean="0">
                <a:hlinkClick r:id="rId3"/>
              </a:rPr>
              <a:t> and Jason</a:t>
            </a:r>
            <a:r>
              <a:rPr lang="en-US" dirty="0" smtClean="0"/>
              <a:t>: far right: </a:t>
            </a:r>
            <a:r>
              <a:rPr lang="en-US" dirty="0" err="1" smtClean="0"/>
              <a:t>Medea</a:t>
            </a:r>
            <a:r>
              <a:rPr lang="en-US" dirty="0" smtClean="0"/>
              <a:t> escapes in serpent chariot</a:t>
            </a:r>
            <a:br>
              <a:rPr lang="en-US" dirty="0" smtClean="0"/>
            </a:br>
            <a:r>
              <a:rPr lang="en-US" dirty="0" smtClean="0"/>
              <a:t>Roman; mid-second century CE</a:t>
            </a:r>
            <a:br>
              <a:rPr lang="en-US" dirty="0" smtClean="0"/>
            </a:br>
            <a:r>
              <a:rPr lang="en-US" dirty="0" smtClean="0"/>
              <a:t>Berlin, </a:t>
            </a:r>
            <a:r>
              <a:rPr lang="en-US" dirty="0" err="1" smtClean="0"/>
              <a:t>Pergamon</a:t>
            </a:r>
            <a:r>
              <a:rPr lang="en-US" dirty="0" smtClean="0"/>
              <a:t> Museum. Credits: Barbara McManus, 1992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Folktale Themes and </a:t>
            </a:r>
            <a:r>
              <a:rPr lang="en-US" dirty="0" err="1" smtClean="0">
                <a:hlinkClick r:id="rId2"/>
              </a:rPr>
              <a:t>Medea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Rescue by the Princess</a:t>
            </a:r>
          </a:p>
          <a:p>
            <a:r>
              <a:rPr lang="en-US" dirty="0" smtClean="0"/>
              <a:t>Rescue of the Princess?</a:t>
            </a:r>
          </a:p>
          <a:p>
            <a:r>
              <a:rPr lang="en-US" dirty="0" smtClean="0"/>
              <a:t>Hero’s Betrayal of the Princess</a:t>
            </a:r>
          </a:p>
          <a:p>
            <a:r>
              <a:rPr lang="en-US" dirty="0" smtClean="0"/>
              <a:t>A Women’s Web</a:t>
            </a:r>
          </a:p>
          <a:p>
            <a:r>
              <a:rPr lang="en-US" dirty="0" smtClean="0"/>
              <a:t>A Women’s Wit</a:t>
            </a:r>
          </a:p>
          <a:p>
            <a:r>
              <a:rPr lang="en-US" dirty="0" smtClean="0"/>
              <a:t>Revenge of the Woman Scorned</a:t>
            </a:r>
          </a:p>
          <a:p>
            <a:r>
              <a:rPr lang="en-US" dirty="0" smtClean="0"/>
              <a:t>Danger of the Feminine</a:t>
            </a:r>
          </a:p>
          <a:p>
            <a:r>
              <a:rPr lang="en-US" dirty="0" smtClean="0"/>
              <a:t>Deathly Wedding or Fatal Marriage</a:t>
            </a:r>
          </a:p>
          <a:p>
            <a:r>
              <a:rPr lang="en-US" dirty="0" smtClean="0"/>
              <a:t>Unwanted or Unlucky Gift</a:t>
            </a:r>
          </a:p>
          <a:p>
            <a:r>
              <a:rPr lang="en-US" dirty="0" smtClean="0"/>
              <a:t>Magical Garment</a:t>
            </a:r>
            <a:endParaRPr lang="en-US" dirty="0"/>
          </a:p>
        </p:txBody>
      </p:sp>
      <p:pic>
        <p:nvPicPr>
          <p:cNvPr id="4" name="Picture 2" descr="http://www.vroma.org/images/mcmanus_images/medeasarcophagu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447800"/>
            <a:ext cx="267940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s.snapfish.com/3456%3B::723232%7Ffp337%3Enu%3D3239%3E5%3C%3B%3E787%3EWSNRCG%3D32333783%3B7::6nu0m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3552825" cy="4572000"/>
          </a:xfrm>
          <a:prstGeom prst="rect">
            <a:avLst/>
          </a:prstGeom>
          <a:noFill/>
        </p:spPr>
      </p:pic>
      <p:pic>
        <p:nvPicPr>
          <p:cNvPr id="38916" name="Picture 4" descr="http://pro.corbis.com/images/MI001576.jpg?size=67&amp;uid=%7BB5CDD7DA-D33E-41FE-828B-519E4288895C%7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57200"/>
            <a:ext cx="3676650" cy="4572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5181600"/>
          <a:ext cx="7086600" cy="1371600"/>
        </p:xfrm>
        <a:graphic>
          <a:graphicData uri="http://schemas.openxmlformats.org/drawingml/2006/table">
            <a:tbl>
              <a:tblPr/>
              <a:tblGrid>
                <a:gridCol w="70866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Roman Fresco of Medea and Jason with Their Sons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Century</a:t>
                      </a:r>
                      <a:r>
                        <a:rPr lang="en-US" baseline="0" dirty="0" smtClean="0"/>
                        <a:t> B.C.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 fresco painting from Pompeii shows </a:t>
                      </a:r>
                      <a:r>
                        <a:rPr lang="en-US" dirty="0" err="1"/>
                        <a:t>Medea</a:t>
                      </a:r>
                      <a:r>
                        <a:rPr lang="en-US" dirty="0"/>
                        <a:t> holding a sword while contemplating the murder of her sons.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utexas.edu/courses/larrymyth/images/medea/25%20Medea%20Kids%20V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4063429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2743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hlinkClick r:id="rId3" action="ppaction://hlinkfile"/>
              </a:rPr>
              <a:t>Medea</a:t>
            </a:r>
            <a:r>
              <a:rPr lang="en-US" dirty="0" smtClean="0">
                <a:hlinkClick r:id="rId3" action="ppaction://hlinkfile"/>
              </a:rPr>
              <a:t> Killing Child</a:t>
            </a:r>
            <a:endParaRPr lang="en-US" dirty="0"/>
          </a:p>
          <a:p>
            <a:r>
              <a:rPr lang="en-US" i="1" dirty="0" err="1" smtClean="0"/>
              <a:t>Campanian</a:t>
            </a:r>
            <a:r>
              <a:rPr lang="en-US" i="1" dirty="0" smtClean="0"/>
              <a:t> red-figure neck-amphora</a:t>
            </a:r>
          </a:p>
          <a:p>
            <a:r>
              <a:rPr lang="en-US" i="1" dirty="0" smtClean="0"/>
              <a:t>c. 330 BC</a:t>
            </a:r>
          </a:p>
          <a:p>
            <a:r>
              <a:rPr lang="en-US" i="1" dirty="0" err="1" smtClean="0"/>
              <a:t>Ixion</a:t>
            </a:r>
            <a:r>
              <a:rPr lang="en-US" i="1" dirty="0" smtClean="0"/>
              <a:t> Painter</a:t>
            </a:r>
          </a:p>
          <a:p>
            <a:r>
              <a:rPr lang="en-US" i="1" dirty="0" err="1" smtClean="0"/>
              <a:t>Musée</a:t>
            </a:r>
            <a:r>
              <a:rPr lang="en-US" i="1" dirty="0" smtClean="0"/>
              <a:t> du Louvre, Paris.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utexas.edu/courses/larrymyth/images/medea/30%20Medea%20Chariot%20V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5625406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67400" y="22860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3" action="ppaction://hlinkfile"/>
              </a:rPr>
              <a:t>Medea</a:t>
            </a:r>
            <a:r>
              <a:rPr lang="en-US" dirty="0" smtClean="0">
                <a:hlinkClick r:id="rId3" action="ppaction://hlinkfile"/>
              </a:rPr>
              <a:t> and Chariot</a:t>
            </a:r>
            <a:endParaRPr lang="en-US" dirty="0" smtClean="0"/>
          </a:p>
          <a:p>
            <a:r>
              <a:rPr lang="en-US" i="1" dirty="0" err="1" smtClean="0"/>
              <a:t>Lucanian</a:t>
            </a:r>
            <a:r>
              <a:rPr lang="en-US" i="1" dirty="0" smtClean="0"/>
              <a:t> calyx </a:t>
            </a:r>
            <a:r>
              <a:rPr lang="en-US" i="1" dirty="0" err="1" smtClean="0"/>
              <a:t>krater</a:t>
            </a:r>
            <a:endParaRPr lang="en-US" i="1" dirty="0" smtClean="0"/>
          </a:p>
          <a:p>
            <a:r>
              <a:rPr lang="en-US" i="1" dirty="0" smtClean="0"/>
              <a:t>c. 400 BC</a:t>
            </a:r>
          </a:p>
          <a:p>
            <a:r>
              <a:rPr lang="en-US" i="1" dirty="0" smtClean="0"/>
              <a:t>Cleveland Museum of 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vroma.org/images/mcmanus_images/medeachari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4162425" cy="3390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detail, red-figure vase</a:t>
            </a:r>
            <a:r>
              <a:rPr lang="en-US" dirty="0" smtClean="0"/>
              <a:t>: </a:t>
            </a:r>
            <a:r>
              <a:rPr lang="en-US" dirty="0" err="1" smtClean="0"/>
              <a:t>Medea's</a:t>
            </a:r>
            <a:r>
              <a:rPr lang="en-US" dirty="0" smtClean="0"/>
              <a:t> serpent chariot and grieving Jason</a:t>
            </a:r>
            <a:br>
              <a:rPr lang="en-US" dirty="0" smtClean="0"/>
            </a:br>
            <a:r>
              <a:rPr lang="en-US" dirty="0" smtClean="0"/>
              <a:t>Heraclea Museum. Credits: Paula Chabot, 1982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ersonal.centenary.edu/~cmanning/1130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4718434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38800" y="2743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Medea</a:t>
            </a:r>
            <a:r>
              <a:rPr lang="en-US" dirty="0" smtClean="0"/>
              <a:t> and her children </a:t>
            </a:r>
            <a:br>
              <a:rPr lang="en-US" dirty="0" smtClean="0"/>
            </a:br>
            <a:r>
              <a:rPr lang="en-US" dirty="0" smtClean="0"/>
              <a:t>A. Feuerbach (1829-1880)</a:t>
            </a:r>
            <a:br>
              <a:rPr lang="en-US" dirty="0" smtClean="0"/>
            </a:br>
            <a:r>
              <a:rPr lang="en-US" dirty="0" smtClean="0"/>
              <a:t>Painting Date: Unknown </a:t>
            </a:r>
            <a:br>
              <a:rPr lang="en-US" dirty="0" smtClean="0"/>
            </a:br>
            <a:r>
              <a:rPr lang="en-US" dirty="0" smtClean="0"/>
              <a:t>Medium: Unknown </a:t>
            </a:r>
            <a:br>
              <a:rPr lang="en-US" dirty="0" smtClean="0"/>
            </a:br>
            <a:r>
              <a:rPr lang="en-US" dirty="0" smtClean="0"/>
              <a:t>Size: Unknown </a:t>
            </a:r>
            <a:br>
              <a:rPr lang="en-US" dirty="0" smtClean="0"/>
            </a:b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Pinakotek</a:t>
            </a:r>
            <a:r>
              <a:rPr lang="en-US" dirty="0" smtClean="0"/>
              <a:t>, Munich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Beaux-Arts Nancy Klagmann 50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43434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57800" y="30480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Medea</a:t>
            </a:r>
            <a:r>
              <a:rPr lang="fr-FR" dirty="0" smtClean="0"/>
              <a:t> (1868) </a:t>
            </a:r>
          </a:p>
          <a:p>
            <a:r>
              <a:rPr lang="fr-FR" dirty="0" smtClean="0"/>
              <a:t>Henri </a:t>
            </a:r>
            <a:r>
              <a:rPr lang="fr-FR" dirty="0" err="1" smtClean="0"/>
              <a:t>Klagmann</a:t>
            </a:r>
            <a:r>
              <a:rPr lang="fr-FR" dirty="0" smtClean="0"/>
              <a:t> (1842-1871)</a:t>
            </a:r>
          </a:p>
          <a:p>
            <a:r>
              <a:rPr lang="fr-FR" dirty="0" smtClean="0"/>
              <a:t>Musée des </a:t>
            </a:r>
            <a:r>
              <a:rPr lang="fr-FR" dirty="0" err="1" smtClean="0"/>
              <a:t>Beaux-Arts</a:t>
            </a:r>
            <a:r>
              <a:rPr lang="fr-FR" dirty="0" smtClean="0"/>
              <a:t> de Nancy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rsonal.centenary.edu/~cmanning/delacroix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4264533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26670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Medea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Eugene Delacroix </a:t>
            </a:r>
            <a:br>
              <a:rPr lang="en-US" dirty="0" smtClean="0"/>
            </a:br>
            <a:r>
              <a:rPr lang="en-US" dirty="0" smtClean="0"/>
              <a:t>1838 Oil on canvas </a:t>
            </a:r>
            <a:br>
              <a:rPr lang="en-US" dirty="0" smtClean="0"/>
            </a:br>
            <a:r>
              <a:rPr lang="en-US" dirty="0" err="1" smtClean="0"/>
              <a:t>Musée</a:t>
            </a:r>
            <a:r>
              <a:rPr lang="en-US" dirty="0" smtClean="0"/>
              <a:t> du Louvre, Paris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Medea</a:t>
            </a:r>
            <a:r>
              <a:rPr lang="en-US" dirty="0" smtClean="0"/>
              <a:t> in Modern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5257800" cy="4525963"/>
          </a:xfrm>
        </p:spPr>
        <p:txBody>
          <a:bodyPr/>
          <a:lstStyle/>
          <a:p>
            <a:r>
              <a:rPr lang="en-US" dirty="0" smtClean="0"/>
              <a:t>as Witch</a:t>
            </a:r>
          </a:p>
          <a:p>
            <a:r>
              <a:rPr lang="en-US" dirty="0" smtClean="0"/>
              <a:t>as Beauty Queen</a:t>
            </a:r>
          </a:p>
          <a:p>
            <a:r>
              <a:rPr lang="en-US" dirty="0" smtClean="0"/>
              <a:t>as Helpless Maiden in Distress</a:t>
            </a:r>
          </a:p>
          <a:p>
            <a:r>
              <a:rPr lang="en-US" dirty="0" smtClean="0"/>
              <a:t>as Strong, Independent Woman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http://personal.centenary.edu/~cmanning/Morga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3736467" cy="640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14800" y="495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Medea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Evelyn De Morgan </a:t>
            </a:r>
            <a:br>
              <a:rPr lang="en-US" dirty="0" smtClean="0"/>
            </a:br>
            <a:r>
              <a:rPr lang="en-US" dirty="0" smtClean="0"/>
              <a:t>1889 Oil on canvas </a:t>
            </a:r>
            <a:br>
              <a:rPr lang="en-US" dirty="0" smtClean="0"/>
            </a:br>
            <a:r>
              <a:rPr lang="en-US" dirty="0" smtClean="0"/>
              <a:t>Size: 59 x 35 in </a:t>
            </a:r>
            <a:br>
              <a:rPr lang="en-US" dirty="0" smtClean="0"/>
            </a:br>
            <a:r>
              <a:rPr lang="en-US" dirty="0" smtClean="0"/>
              <a:t>Williamson Art Gallery and Museum, Birkenhead, England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personal.centenary.edu/~cmanning/much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2333625" cy="6667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114800" y="2514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Medea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Alfons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1898 </a:t>
            </a:r>
            <a:br>
              <a:rPr lang="en-US" dirty="0" smtClean="0"/>
            </a:br>
            <a:r>
              <a:rPr lang="en-US" dirty="0" smtClean="0"/>
              <a:t>Lithograph </a:t>
            </a:r>
            <a:br>
              <a:rPr lang="en-US" dirty="0" smtClean="0"/>
            </a:br>
            <a:r>
              <a:rPr lang="en-US" dirty="0" smtClean="0"/>
              <a:t>206 x 76 cm </a:t>
            </a:r>
            <a:br>
              <a:rPr lang="en-US" dirty="0" smtClean="0"/>
            </a:br>
            <a:r>
              <a:rPr lang="en-US" dirty="0" smtClean="0"/>
              <a:t>Location: Unknown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ed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6187669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3276600"/>
            <a:ext cx="434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Medea</a:t>
            </a:r>
            <a:endParaRPr lang="en-US" b="1" dirty="0" smtClean="0"/>
          </a:p>
          <a:p>
            <a:r>
              <a:rPr lang="en-US" dirty="0" smtClean="0"/>
              <a:t>Bernard </a:t>
            </a:r>
            <a:r>
              <a:rPr lang="en-US" dirty="0" err="1" smtClean="0"/>
              <a:t>Safran</a:t>
            </a:r>
            <a:endParaRPr lang="en-US" dirty="0" smtClean="0"/>
          </a:p>
          <a:p>
            <a:r>
              <a:rPr lang="en-US" dirty="0" smtClean="0"/>
              <a:t>1964</a:t>
            </a:r>
            <a:br>
              <a:rPr lang="en-US" dirty="0" smtClean="0"/>
            </a:br>
            <a:r>
              <a:rPr lang="en-US" dirty="0" smtClean="0"/>
              <a:t>36" x 41", oil on </a:t>
            </a:r>
            <a:r>
              <a:rPr lang="en-US" dirty="0" err="1" smtClean="0"/>
              <a:t>masonite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rsonal.centenary.edu/~cmanning/waterhouse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"/>
            <a:ext cx="4187952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2590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Study for Jason and </a:t>
            </a:r>
            <a:r>
              <a:rPr lang="en-US" dirty="0" err="1" smtClean="0"/>
              <a:t>Medea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John William Waterhouse </a:t>
            </a:r>
            <a:br>
              <a:rPr lang="en-US" dirty="0" smtClean="0"/>
            </a:br>
            <a:r>
              <a:rPr lang="en-US" dirty="0" smtClean="0"/>
              <a:t>1907 (?)  Oil on canvas </a:t>
            </a:r>
            <a:br>
              <a:rPr lang="en-US" dirty="0" smtClean="0"/>
            </a:br>
            <a:r>
              <a:rPr lang="en-US" dirty="0" smtClean="0"/>
              <a:t>Size: 36 x 24 in </a:t>
            </a:r>
            <a:br>
              <a:rPr lang="en-US" dirty="0" smtClean="0"/>
            </a:br>
            <a:r>
              <a:rPr lang="en-US" dirty="0" smtClean="0"/>
              <a:t>Private Collection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edea-Sand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4781550" cy="57054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10200" y="32004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Anthony Frederick Augustus </a:t>
            </a:r>
            <a:r>
              <a:rPr lang="en-US" dirty="0" err="1" smtClean="0"/>
              <a:t>Sandys</a:t>
            </a:r>
            <a:endParaRPr lang="en-US" dirty="0" smtClean="0"/>
          </a:p>
          <a:p>
            <a:r>
              <a:rPr lang="en-US" dirty="0" smtClean="0"/>
              <a:t>1868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Jason’s Back Story</a:t>
            </a:r>
            <a:endParaRPr lang="en-US" dirty="0"/>
          </a:p>
        </p:txBody>
      </p:sp>
      <p:pic>
        <p:nvPicPr>
          <p:cNvPr id="1026" name="Picture 2" descr="http://www.scholarsresource.com/images/thumbnails/192/j/jie0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048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4419600" y="1828800"/>
            <a:ext cx="26974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Aeson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err="1" smtClean="0"/>
              <a:t>Pelias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Jason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Fleece</a:t>
            </a:r>
            <a:endParaRPr lang="en-US" dirty="0"/>
          </a:p>
        </p:txBody>
      </p:sp>
      <p:pic>
        <p:nvPicPr>
          <p:cNvPr id="41988" name="Picture 4" descr="http://www.igreekmythology.com/images/phrixus-and-the-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038600"/>
            <a:ext cx="2095500" cy="2447925"/>
          </a:xfrm>
          <a:prstGeom prst="rect">
            <a:avLst/>
          </a:prstGeom>
          <a:noFill/>
        </p:spPr>
      </p:pic>
      <p:pic>
        <p:nvPicPr>
          <p:cNvPr id="41990" name="Picture 6" descr="http://www.phrixus.nl/icons/Phrixos_und_Helle%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3810000" cy="4943475"/>
          </a:xfrm>
          <a:prstGeom prst="rect">
            <a:avLst/>
          </a:prstGeom>
          <a:noFill/>
        </p:spPr>
      </p:pic>
      <p:pic>
        <p:nvPicPr>
          <p:cNvPr id="7" name="Picture 2" descr="http://www.livius.org/a/1/maps/hellespo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219200"/>
            <a:ext cx="5003541" cy="2743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34200" y="4876800"/>
            <a:ext cx="887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Phrixus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Helle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Argonautic</a:t>
            </a:r>
            <a:r>
              <a:rPr lang="en-US" dirty="0" smtClean="0"/>
              <a:t> Expedition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Argus</a:t>
            </a:r>
            <a:r>
              <a:rPr lang="en-US" dirty="0" smtClean="0"/>
              <a:t> (builder)</a:t>
            </a:r>
          </a:p>
          <a:p>
            <a:r>
              <a:rPr lang="en-US" b="1" dirty="0" smtClean="0"/>
              <a:t>Argo</a:t>
            </a:r>
            <a:r>
              <a:rPr lang="en-US" dirty="0" smtClean="0"/>
              <a:t> (boat)</a:t>
            </a:r>
          </a:p>
          <a:p>
            <a:r>
              <a:rPr lang="en-US" b="1" dirty="0" smtClean="0"/>
              <a:t>Argonaut </a:t>
            </a:r>
            <a:r>
              <a:rPr lang="en-US" dirty="0" smtClean="0"/>
              <a:t>(sailor)</a:t>
            </a:r>
          </a:p>
          <a:p>
            <a:r>
              <a:rPr lang="en-US" b="1" i="1" dirty="0" err="1" smtClean="0"/>
              <a:t>Argonautica</a:t>
            </a:r>
            <a:r>
              <a:rPr lang="en-US" dirty="0" smtClean="0"/>
              <a:t> (ancient poem by Apollonius of Rhodes, 3</a:t>
            </a:r>
            <a:r>
              <a:rPr lang="en-US" baseline="30000" dirty="0" smtClean="0"/>
              <a:t>rd</a:t>
            </a:r>
            <a:r>
              <a:rPr lang="en-US" dirty="0" smtClean="0"/>
              <a:t> cent. B.C.)</a:t>
            </a:r>
            <a:endParaRPr lang="en-US" i="1" dirty="0" smtClean="0"/>
          </a:p>
        </p:txBody>
      </p:sp>
      <p:pic>
        <p:nvPicPr>
          <p:cNvPr id="43010" name="Picture 2" descr="http://www.cedmagic.com/featured/argonau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447800"/>
            <a:ext cx="22098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hn William Waterhouse: Jason and Medea - 19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5029200" cy="6381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3657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 William Waterhouse</a:t>
            </a:r>
          </a:p>
          <a:p>
            <a:r>
              <a:rPr lang="en-US" dirty="0" smtClean="0"/>
              <a:t>Jason and </a:t>
            </a:r>
            <a:r>
              <a:rPr lang="en-US" dirty="0" err="1" smtClean="0"/>
              <a:t>Medea</a:t>
            </a:r>
            <a:endParaRPr lang="en-US" dirty="0" smtClean="0"/>
          </a:p>
          <a:p>
            <a:r>
              <a:rPr lang="en-US" dirty="0" smtClean="0"/>
              <a:t>1907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465</Words>
  <Application>Microsoft Office PowerPoint</Application>
  <PresentationFormat>On-screen Show (4:3)</PresentationFormat>
  <Paragraphs>95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         Medea in Greek Myth</vt:lpstr>
      <vt:lpstr>Medea in Modern Myth</vt:lpstr>
      <vt:lpstr>Slide 4</vt:lpstr>
      <vt:lpstr>Slide 5</vt:lpstr>
      <vt:lpstr>Jason’s Back Story</vt:lpstr>
      <vt:lpstr>The Golden Fleece</vt:lpstr>
      <vt:lpstr>Argonautic Expedition</vt:lpstr>
      <vt:lpstr>Slide 9</vt:lpstr>
      <vt:lpstr>Slide 10</vt:lpstr>
      <vt:lpstr>Slide 11</vt:lpstr>
      <vt:lpstr>Slide 12</vt:lpstr>
      <vt:lpstr>Slide 13</vt:lpstr>
      <vt:lpstr>Slide 14</vt:lpstr>
      <vt:lpstr>Medea and Pelias</vt:lpstr>
      <vt:lpstr>Slide 16</vt:lpstr>
      <vt:lpstr>The Magical Earth Maiden</vt:lpstr>
      <vt:lpstr>Slide 18</vt:lpstr>
      <vt:lpstr>Slide 19</vt:lpstr>
      <vt:lpstr>Slide 20</vt:lpstr>
      <vt:lpstr>Slide 21</vt:lpstr>
      <vt:lpstr>Folktale Themes and Medea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Monmouth, IL 62462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Medea</dc:title>
  <dc:creator>Monmouth College</dc:creator>
  <cp:lastModifiedBy>Monmouth College</cp:lastModifiedBy>
  <cp:revision>18</cp:revision>
  <dcterms:created xsi:type="dcterms:W3CDTF">2009-04-08T17:52:54Z</dcterms:created>
  <dcterms:modified xsi:type="dcterms:W3CDTF">2009-04-09T13:51:32Z</dcterms:modified>
</cp:coreProperties>
</file>