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6" r:id="rId9"/>
    <p:sldId id="262" r:id="rId10"/>
    <p:sldId id="263" r:id="rId11"/>
    <p:sldId id="265" r:id="rId12"/>
    <p:sldId id="264" r:id="rId13"/>
    <p:sldId id="276" r:id="rId14"/>
    <p:sldId id="278" r:id="rId15"/>
    <p:sldId id="279" r:id="rId16"/>
    <p:sldId id="280" r:id="rId17"/>
    <p:sldId id="268" r:id="rId18"/>
    <p:sldId id="267" r:id="rId19"/>
    <p:sldId id="281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2E40-55B8-4C34-B2B0-AC8E8FEAA83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3912-7432-41D4-BB9D-B0B08356B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Odysseus’ Other Women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perseus.tufts.edu/cgi-bin/image?lookup=Perseus:image:1990.34.0552&amp;image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05000"/>
            <a:ext cx="2181225" cy="3467101"/>
          </a:xfrm>
          <a:prstGeom prst="rect">
            <a:avLst/>
          </a:prstGeom>
          <a:noFill/>
        </p:spPr>
      </p:pic>
      <p:pic>
        <p:nvPicPr>
          <p:cNvPr id="6" name="Picture 2" descr="http://www.uvm.edu/~classics/supplementary_slides/OdysseusCi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76675"/>
            <a:ext cx="3867150" cy="2981325"/>
          </a:xfrm>
          <a:prstGeom prst="rect">
            <a:avLst/>
          </a:prstGeom>
          <a:noFill/>
        </p:spPr>
      </p:pic>
      <p:pic>
        <p:nvPicPr>
          <p:cNvPr id="7" name="Picture 2" descr="http://www.perseus.tufts.edu/cgi-bin/image?lookup=Perseus:image:1991.01.0278&amp;image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413657" cy="2286000"/>
          </a:xfrm>
          <a:prstGeom prst="rect">
            <a:avLst/>
          </a:prstGeom>
          <a:noFill/>
        </p:spPr>
      </p:pic>
      <p:pic>
        <p:nvPicPr>
          <p:cNvPr id="8" name="Picture 2" descr="http://farm4.static.flickr.com/3091/2293021158_5f3b1c34cf.jpg?v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905000"/>
            <a:ext cx="1974946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z.about.com/d/ancienthistory/1/0/W/g/2/Odysseus_and_Nausic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819900" cy="5391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6248400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Cristoph</a:t>
            </a:r>
            <a:r>
              <a:rPr lang="en-US" dirty="0" smtClean="0"/>
              <a:t> </a:t>
            </a:r>
            <a:r>
              <a:rPr lang="en-US" dirty="0" err="1" smtClean="0"/>
              <a:t>Amberger</a:t>
            </a:r>
            <a:r>
              <a:rPr lang="en-US" dirty="0" smtClean="0"/>
              <a:t>. 1619. Munich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Tom Sienkewicz\My Documents\My Pictures\Cartoons\Daumier\Daumier Histoire ancienne Nausicaa_files\07_odn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3238500" cy="3971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52578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Honoré</a:t>
            </a:r>
            <a:r>
              <a:rPr lang="en-US" b="1" dirty="0" smtClean="0"/>
              <a:t> Daumier 1808-1879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104.photobucket.com/albums/m181/Nathanael_Greene/OdysseusbeingleadtoAlcinoosbyNa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57150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Circe</a:t>
            </a:r>
            <a:endParaRPr lang="en-US" dirty="0"/>
          </a:p>
        </p:txBody>
      </p:sp>
      <p:pic>
        <p:nvPicPr>
          <p:cNvPr id="9220" name="Picture 4" descr="http://www.perseus.tufts.edu/cgi-bin/image?lookup=Perseus:image:1991.01.0287&amp;image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095875" cy="33623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5029200"/>
            <a:ext cx="2632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Beotian</a:t>
            </a:r>
            <a:r>
              <a:rPr lang="en-US" dirty="0" smtClean="0"/>
              <a:t> Black Figure Vase.</a:t>
            </a:r>
          </a:p>
          <a:p>
            <a:r>
              <a:rPr lang="en-US" dirty="0" smtClean="0"/>
              <a:t>c.450 B.C.</a:t>
            </a:r>
          </a:p>
          <a:p>
            <a:r>
              <a:rPr lang="en-US" dirty="0" smtClean="0"/>
              <a:t>University of Mississippi</a:t>
            </a:r>
            <a:endParaRPr lang="en-US" dirty="0"/>
          </a:p>
        </p:txBody>
      </p:sp>
      <p:pic>
        <p:nvPicPr>
          <p:cNvPr id="6" name="Picture 2" descr="http://www.perseus.tufts.edu/cgi-bin/image?lookup=Perseus:image:1991.01.0278&amp;image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238625" cy="2838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Circe</a:t>
            </a:r>
            <a:endParaRPr lang="en-US" dirty="0"/>
          </a:p>
        </p:txBody>
      </p:sp>
      <p:pic>
        <p:nvPicPr>
          <p:cNvPr id="27650" name="Picture 2" descr="http://www.uvm.edu/~classics/supplementary_slides/OdysseusCi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867150" cy="2981325"/>
          </a:xfrm>
          <a:prstGeom prst="rect">
            <a:avLst/>
          </a:prstGeom>
          <a:noFill/>
        </p:spPr>
      </p:pic>
      <p:pic>
        <p:nvPicPr>
          <p:cNvPr id="27654" name="Picture 6" descr="http://www.theoi.com/image/img_kir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3048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dl.ket.org/webmuseum/wm/paint/auth/dossi/ci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675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fineartprintsondemand.com/artists/burne-jones/circe_pouring_poison_into_a_vase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462191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6096000"/>
            <a:ext cx="317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Circe Pouring Poison into a Vase</a:t>
            </a:r>
          </a:p>
          <a:p>
            <a:r>
              <a:rPr lang="en-US" dirty="0" smtClean="0"/>
              <a:t>Burne-Jones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Antikleia</a:t>
            </a:r>
            <a:endParaRPr lang="en-US" dirty="0"/>
          </a:p>
        </p:txBody>
      </p:sp>
      <p:pic>
        <p:nvPicPr>
          <p:cNvPr id="3074" name="Picture 2" descr="http://www.mlahanas.de/Greeks/Mythology/Images/Teires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4956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Eurykleia</a:t>
            </a:r>
            <a:endParaRPr lang="en-US" dirty="0"/>
          </a:p>
        </p:txBody>
      </p:sp>
      <p:pic>
        <p:nvPicPr>
          <p:cNvPr id="24578" name="Picture 2" descr="http://farm4.static.flickr.com/3091/2293021158_5f3b1c34c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762500" cy="4410075"/>
          </a:xfrm>
          <a:prstGeom prst="rect">
            <a:avLst/>
          </a:prstGeom>
          <a:noFill/>
        </p:spPr>
      </p:pic>
      <p:pic>
        <p:nvPicPr>
          <p:cNvPr id="4" name="Picture 2" descr="http://www.englishare.net/literature/Odysseus-nurse-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8100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Odysseus’ Other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Athena</a:t>
            </a:r>
          </a:p>
          <a:p>
            <a:r>
              <a:rPr lang="en-US" dirty="0" smtClean="0"/>
              <a:t>Calypso</a:t>
            </a:r>
          </a:p>
          <a:p>
            <a:r>
              <a:rPr lang="en-US" dirty="0" smtClean="0"/>
              <a:t>Circe</a:t>
            </a:r>
          </a:p>
          <a:p>
            <a:r>
              <a:rPr lang="en-US" dirty="0" err="1" smtClean="0"/>
              <a:t>Antikleia</a:t>
            </a:r>
            <a:endParaRPr lang="en-US" dirty="0" smtClean="0"/>
          </a:p>
          <a:p>
            <a:r>
              <a:rPr lang="en-US" dirty="0" err="1" smtClean="0"/>
              <a:t>Nausicaa</a:t>
            </a:r>
            <a:endParaRPr lang="en-US" dirty="0" smtClean="0"/>
          </a:p>
          <a:p>
            <a:r>
              <a:rPr lang="en-US" dirty="0" err="1" smtClean="0"/>
              <a:t>Eurykleia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Odysseus’ Other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Athena</a:t>
            </a:r>
          </a:p>
          <a:p>
            <a:r>
              <a:rPr lang="en-US" dirty="0" smtClean="0"/>
              <a:t>Calypso</a:t>
            </a:r>
          </a:p>
          <a:p>
            <a:r>
              <a:rPr lang="en-US" dirty="0" err="1" smtClean="0"/>
              <a:t>Nausicaa</a:t>
            </a:r>
            <a:endParaRPr lang="en-US" dirty="0" smtClean="0"/>
          </a:p>
          <a:p>
            <a:r>
              <a:rPr lang="en-US" dirty="0" smtClean="0"/>
              <a:t>Circe</a:t>
            </a:r>
          </a:p>
          <a:p>
            <a:r>
              <a:rPr lang="en-US" dirty="0" err="1" smtClean="0"/>
              <a:t>Antikleia</a:t>
            </a:r>
            <a:endParaRPr lang="en-US" dirty="0" smtClean="0"/>
          </a:p>
          <a:p>
            <a:r>
              <a:rPr lang="en-US" dirty="0" err="1" smtClean="0"/>
              <a:t>Eurykleia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Clytemnestra</a:t>
            </a:r>
            <a:endParaRPr lang="en-US" dirty="0"/>
          </a:p>
        </p:txBody>
      </p:sp>
      <p:pic>
        <p:nvPicPr>
          <p:cNvPr id="1026" name="Picture 2" descr="http://www.historyforkids.org/learn/greeks/literature/pictures/agamem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10000" cy="2438400"/>
          </a:xfrm>
          <a:prstGeom prst="rect">
            <a:avLst/>
          </a:prstGeom>
          <a:noFill/>
        </p:spPr>
      </p:pic>
      <p:pic>
        <p:nvPicPr>
          <p:cNvPr id="1028" name="Picture 4" descr="http://www.historyforkids.org/learn/greeks/religion/myths/pictures/cassan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261937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 of </a:t>
            </a:r>
            <a:r>
              <a:rPr lang="en-US" dirty="0" err="1" smtClean="0"/>
              <a:t>Demodokos</a:t>
            </a:r>
            <a:endParaRPr lang="en-US" dirty="0"/>
          </a:p>
        </p:txBody>
      </p:sp>
      <p:pic>
        <p:nvPicPr>
          <p:cNvPr id="32770" name="Picture 2" descr="F:\windows\My Documents\My Pictures\Courses\Myth\Cartoons\Daumier\Daumier Histoire ancienneNetofVulcan_files\35_vulkan_ne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162300" cy="3971925"/>
          </a:xfrm>
          <a:prstGeom prst="rect">
            <a:avLst/>
          </a:prstGeom>
          <a:noFill/>
        </p:spPr>
      </p:pic>
      <p:pic>
        <p:nvPicPr>
          <p:cNvPr id="32772" name="Picture 4" descr="http://personal.monm.edu/lmccann/indpr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2867025" cy="3200401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267200" y="5257800"/>
            <a:ext cx="4343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Ares and Aphrodite being caught in the act by Hephaestus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Martin Van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Heemskerk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1536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Honoré</a:t>
            </a:r>
            <a:r>
              <a:rPr lang="en-US" b="1" dirty="0" smtClean="0"/>
              <a:t> Daumier 1808-1879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</a:t>
            </a:r>
            <a:endParaRPr lang="en-US" dirty="0"/>
          </a:p>
        </p:txBody>
      </p:sp>
      <p:pic>
        <p:nvPicPr>
          <p:cNvPr id="1026" name="Picture 2" descr="http://www.perseus.tufts.edu/Herakles/Hpix/1991.10.0074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1524000"/>
            <a:ext cx="67691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texas.edu/courses/introtogreece/lect7/fOdysseusCalypso010619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6161723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5029200"/>
            <a:ext cx="2250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Odysseus and Calypso</a:t>
            </a:r>
          </a:p>
          <a:p>
            <a:endParaRPr lang="en-US" dirty="0"/>
          </a:p>
          <a:p>
            <a:r>
              <a:rPr lang="en-US" dirty="0" smtClean="0"/>
              <a:t>Jan </a:t>
            </a:r>
            <a:r>
              <a:rPr lang="en-US" dirty="0" err="1" smtClean="0"/>
              <a:t>Breugel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z.about.com/d/ancienthistory/1/0/S/g/2/800px-Arnold_Bocklin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543800" cy="5372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5943600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Arnold </a:t>
            </a:r>
            <a:r>
              <a:rPr lang="en-US" dirty="0" err="1" smtClean="0"/>
              <a:t>Bocklin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artchive.com/artchive/b/beckmann/beckmann_odyss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4095750" cy="5372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4114800"/>
            <a:ext cx="15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Beckman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kellscraft.com/AdventuresOfOdysseus/P5057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39719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Documents and Settings\Tom Sienkewicz\My Documents\My Pictures\Cartoons\Daumier\Daumier Histoire ancienneCalypso_files\41_kalyp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209925" cy="3962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55626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Honoré</a:t>
            </a:r>
            <a:r>
              <a:rPr lang="en-US" b="1" dirty="0" smtClean="0"/>
              <a:t> Daumier 1808-1879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  </a:t>
            </a:r>
            <a:r>
              <a:rPr lang="en-US" dirty="0" err="1" smtClean="0"/>
              <a:t>Nausicaa</a:t>
            </a:r>
            <a:r>
              <a:rPr lang="en-US" dirty="0" smtClean="0"/>
              <a:t> (and </a:t>
            </a:r>
            <a:r>
              <a:rPr lang="en-US" dirty="0" err="1" smtClean="0"/>
              <a:t>Arete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943600"/>
            <a:ext cx="345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Vase of the </a:t>
            </a:r>
            <a:r>
              <a:rPr lang="en-US" dirty="0" err="1" smtClean="0"/>
              <a:t>Nausicaa</a:t>
            </a:r>
            <a:r>
              <a:rPr lang="en-US" dirty="0" smtClean="0"/>
              <a:t> Painter</a:t>
            </a:r>
          </a:p>
          <a:p>
            <a:r>
              <a:rPr lang="en-US" dirty="0" smtClean="0"/>
              <a:t>Munich</a:t>
            </a:r>
            <a:endParaRPr lang="en-US" dirty="0"/>
          </a:p>
        </p:txBody>
      </p:sp>
      <p:pic>
        <p:nvPicPr>
          <p:cNvPr id="19463" name="Picture 7" descr="http://www.wesleyan.edu/~mkatz/Images/Nausicaa.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6667500" cy="3000375"/>
          </a:xfrm>
          <a:prstGeom prst="rect">
            <a:avLst/>
          </a:prstGeom>
          <a:noFill/>
        </p:spPr>
      </p:pic>
      <p:pic>
        <p:nvPicPr>
          <p:cNvPr id="10" name="Picture 2" descr="http://www.perseus.tufts.edu/cgi-bin/image?lookup=Perseus:image:1990.34.0552&amp;image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181225" cy="346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103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Odysseus’ Other Women</vt:lpstr>
      <vt:lpstr>Odysseus’ Other Women</vt:lpstr>
      <vt:lpstr>Athena</vt:lpstr>
      <vt:lpstr>Slide 4</vt:lpstr>
      <vt:lpstr>Slide 5</vt:lpstr>
      <vt:lpstr>Slide 6</vt:lpstr>
      <vt:lpstr>Slide 7</vt:lpstr>
      <vt:lpstr>Slide 8</vt:lpstr>
      <vt:lpstr>                     Nausicaa (and Arete)</vt:lpstr>
      <vt:lpstr>Slide 10</vt:lpstr>
      <vt:lpstr>Slide 11</vt:lpstr>
      <vt:lpstr>Slide 12</vt:lpstr>
      <vt:lpstr>Circe</vt:lpstr>
      <vt:lpstr>Circe</vt:lpstr>
      <vt:lpstr>Slide 15</vt:lpstr>
      <vt:lpstr>Slide 16</vt:lpstr>
      <vt:lpstr>Antikleia</vt:lpstr>
      <vt:lpstr>Eurykleia</vt:lpstr>
      <vt:lpstr>Odysseus’ Other Women</vt:lpstr>
      <vt:lpstr>Clytemnestra</vt:lpstr>
      <vt:lpstr>Lay of Demodokos</vt:lpstr>
    </vt:vector>
  </TitlesOfParts>
  <Company>Monmouth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Odysseus’ Other Women</dc:title>
  <dc:creator>Tom Sienkewicz</dc:creator>
  <cp:lastModifiedBy>Tom</cp:lastModifiedBy>
  <cp:revision>49</cp:revision>
  <dcterms:created xsi:type="dcterms:W3CDTF">2009-02-21T17:55:58Z</dcterms:created>
  <dcterms:modified xsi:type="dcterms:W3CDTF">2014-04-21T19:21:10Z</dcterms:modified>
</cp:coreProperties>
</file>