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6" r:id="rId5"/>
    <p:sldId id="260" r:id="rId6"/>
    <p:sldId id="258" r:id="rId7"/>
    <p:sldId id="259" r:id="rId8"/>
    <p:sldId id="261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B2A1D-4748-4402-AD29-411442BBD9C9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91A48-18FF-426A-9003-A3D9D7F82A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91A48-18FF-426A-9003-A3D9D7F82AE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C1FC-3A8A-4C77-8704-A31D4F50AB30}" type="datetimeFigureOut">
              <a:rPr lang="en-US" smtClean="0"/>
              <a:t>4/28/2009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AAB31-D9CA-436A-BD0F-1C1193853E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assandra" TargetMode="External"/><Relationship Id="rId13" Type="http://schemas.openxmlformats.org/officeDocument/2006/relationships/hyperlink" Target="http://en.wikipedia.org/wiki/Titus_Andronicus" TargetMode="External"/><Relationship Id="rId18" Type="http://schemas.openxmlformats.org/officeDocument/2006/relationships/hyperlink" Target="http://en.wikipedia.org/wiki/Allusion" TargetMode="External"/><Relationship Id="rId26" Type="http://schemas.openxmlformats.org/officeDocument/2006/relationships/hyperlink" Target="http://en.wikipedia.org/wiki/The_Birds_(play)" TargetMode="External"/><Relationship Id="rId3" Type="http://schemas.openxmlformats.org/officeDocument/2006/relationships/hyperlink" Target="http://en.wikipedia.org/wiki/Old_French" TargetMode="External"/><Relationship Id="rId21" Type="http://schemas.openxmlformats.org/officeDocument/2006/relationships/hyperlink" Target="http://en.wikipedia.org/wiki/The_Love_of_the_Nightingale" TargetMode="External"/><Relationship Id="rId34" Type="http://schemas.openxmlformats.org/officeDocument/2006/relationships/hyperlink" Target="http://en.wikipedia.org/wiki/Jos%C3%A9_Rizal" TargetMode="External"/><Relationship Id="rId7" Type="http://schemas.openxmlformats.org/officeDocument/2006/relationships/hyperlink" Target="http://en.wikipedia.org/wiki/Agamemnon" TargetMode="External"/><Relationship Id="rId12" Type="http://schemas.openxmlformats.org/officeDocument/2006/relationships/hyperlink" Target="http://en.wikipedia.org/wiki/Shakespeare" TargetMode="External"/><Relationship Id="rId17" Type="http://schemas.openxmlformats.org/officeDocument/2006/relationships/hyperlink" Target="http://en.wikipedia.org/wiki/The_Waste_Land" TargetMode="External"/><Relationship Id="rId25" Type="http://schemas.openxmlformats.org/officeDocument/2006/relationships/hyperlink" Target="http://en.wikipedia.org/wiki/The_Love_of_the_Nightingale_(opera)" TargetMode="External"/><Relationship Id="rId33" Type="http://schemas.openxmlformats.org/officeDocument/2006/relationships/hyperlink" Target="http://en.wikipedia.org/wiki/Samuel_Taylor_Coleridge" TargetMode="External"/><Relationship Id="rId38" Type="http://schemas.openxmlformats.org/officeDocument/2006/relationships/hyperlink" Target="http://en.wikipedia.org/wiki/Margaret_Atwood" TargetMode="External"/><Relationship Id="rId2" Type="http://schemas.openxmlformats.org/officeDocument/2006/relationships/hyperlink" Target="http://en.wikipedia.org/w/index.php?title=Philocles&amp;action=edit&amp;redlink=1" TargetMode="External"/><Relationship Id="rId16" Type="http://schemas.openxmlformats.org/officeDocument/2006/relationships/hyperlink" Target="http://en.wikipedia.org/wiki/T._S._Eliot" TargetMode="External"/><Relationship Id="rId20" Type="http://schemas.openxmlformats.org/officeDocument/2006/relationships/hyperlink" Target="http://en.wikipedia.org/wiki/Timberlake_Wertenbaker" TargetMode="External"/><Relationship Id="rId29" Type="http://schemas.openxmlformats.org/officeDocument/2006/relationships/hyperlink" Target="http://en.wikipedia.org/wiki/Ted_Leo_and_the_Pharmacis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eschylus" TargetMode="External"/><Relationship Id="rId11" Type="http://schemas.openxmlformats.org/officeDocument/2006/relationships/hyperlink" Target="http://en.wikipedia.org/wiki/Legend_of_Good_Women" TargetMode="External"/><Relationship Id="rId24" Type="http://schemas.openxmlformats.org/officeDocument/2006/relationships/hyperlink" Target="http://en.wikipedia.org/wiki/Opera" TargetMode="External"/><Relationship Id="rId32" Type="http://schemas.openxmlformats.org/officeDocument/2006/relationships/hyperlink" Target="http://en.wikipedia.org/w/index.php?title=The_Great_Whore_of_Babylon&amp;action=edit&amp;redlink=1" TargetMode="External"/><Relationship Id="rId37" Type="http://schemas.openxmlformats.org/officeDocument/2006/relationships/hyperlink" Target="http://en.wikipedia.org/wiki/Walter_Wangerin,_Jr." TargetMode="External"/><Relationship Id="rId5" Type="http://schemas.openxmlformats.org/officeDocument/2006/relationships/hyperlink" Target="http://en.wikipedia.org/wiki/Chr%C3%A9tien_de_Troyes" TargetMode="External"/><Relationship Id="rId15" Type="http://schemas.openxmlformats.org/officeDocument/2006/relationships/hyperlink" Target="http://en.wikipedia.org/wiki/Cymbeline" TargetMode="External"/><Relationship Id="rId23" Type="http://schemas.openxmlformats.org/officeDocument/2006/relationships/hyperlink" Target="http://en.wikipedia.org/wiki/Richard_Mills" TargetMode="External"/><Relationship Id="rId28" Type="http://schemas.openxmlformats.org/officeDocument/2006/relationships/hyperlink" Target="http://en.wikipedia.org/wiki/Matthew_Arnold" TargetMode="External"/><Relationship Id="rId36" Type="http://schemas.openxmlformats.org/officeDocument/2006/relationships/hyperlink" Target="http://en.wikipedia.org/wiki/Becoming_the_Villainess" TargetMode="External"/><Relationship Id="rId10" Type="http://schemas.openxmlformats.org/officeDocument/2006/relationships/hyperlink" Target="http://en.wikipedia.org/wiki/Chaucer" TargetMode="External"/><Relationship Id="rId19" Type="http://schemas.openxmlformats.org/officeDocument/2006/relationships/hyperlink" Target="http://en.wikipedia.org/wiki/Walter_Raleigh" TargetMode="External"/><Relationship Id="rId31" Type="http://schemas.openxmlformats.org/officeDocument/2006/relationships/hyperlink" Target="http://en.wikipedia.org/wiki/Hanoch_Levin" TargetMode="External"/><Relationship Id="rId4" Type="http://schemas.openxmlformats.org/officeDocument/2006/relationships/hyperlink" Target="http://en.wikipedia.org/wiki/Trouv%C3%A8re" TargetMode="External"/><Relationship Id="rId9" Type="http://schemas.openxmlformats.org/officeDocument/2006/relationships/hyperlink" Target="#cite_note-1"/><Relationship Id="rId14" Type="http://schemas.openxmlformats.org/officeDocument/2006/relationships/hyperlink" Target="http://en.wikipedia.org/wiki/The_Rape_of_Lucrece" TargetMode="External"/><Relationship Id="rId22" Type="http://schemas.openxmlformats.org/officeDocument/2006/relationships/hyperlink" Target="http://en.wikipedia.org/wiki/Libretto" TargetMode="External"/><Relationship Id="rId27" Type="http://schemas.openxmlformats.org/officeDocument/2006/relationships/hyperlink" Target="http://en.wikipedia.org/wiki/Aristophanes" TargetMode="External"/><Relationship Id="rId30" Type="http://schemas.openxmlformats.org/officeDocument/2006/relationships/hyperlink" Target="http://en.wikipedia.org/wiki/Hearts_of_Oak" TargetMode="External"/><Relationship Id="rId35" Type="http://schemas.openxmlformats.org/officeDocument/2006/relationships/hyperlink" Target="http://en.wikipedia.org/wiki/Jeannine_Hall_Gaile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err="1" smtClean="0"/>
              <a:t>Procne</a:t>
            </a:r>
            <a:r>
              <a:rPr lang="en-US" dirty="0" smtClean="0"/>
              <a:t> and Philomela</a:t>
            </a:r>
            <a:endParaRPr lang="en-US" dirty="0"/>
          </a:p>
        </p:txBody>
      </p:sp>
      <p:pic>
        <p:nvPicPr>
          <p:cNvPr id="4" name="Picture 4" descr="http://0068e9c.netsolhost.com/images/Procne_Philomel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819400"/>
            <a:ext cx="2813538" cy="3657600"/>
          </a:xfrm>
          <a:prstGeom prst="rect">
            <a:avLst/>
          </a:prstGeom>
          <a:noFill/>
        </p:spPr>
      </p:pic>
      <p:pic>
        <p:nvPicPr>
          <p:cNvPr id="7" name="Picture 2" descr="http://www.e-pelion.com/images/mythology/procne/proc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75" y="3429000"/>
            <a:ext cx="4619625" cy="3143250"/>
          </a:xfrm>
          <a:prstGeom prst="rect">
            <a:avLst/>
          </a:prstGeom>
          <a:noFill/>
        </p:spPr>
      </p:pic>
      <p:pic>
        <p:nvPicPr>
          <p:cNvPr id="8" name="Picture 2" descr="http://z.about.com/d/ancienthistory/1/0/6/o/2/Tereu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600200"/>
            <a:ext cx="3547242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Influences (from Wikipedia)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sz="1100" dirty="0" smtClean="0"/>
              <a:t>Sophocles wrote a tragedy about these events which has been lost, called </a:t>
            </a:r>
            <a:r>
              <a:rPr lang="en-US" sz="1100" i="1" dirty="0" err="1" smtClean="0"/>
              <a:t>Tereus</a:t>
            </a:r>
            <a:r>
              <a:rPr lang="en-US" sz="1100" i="1" dirty="0" smtClean="0"/>
              <a:t>.</a:t>
            </a:r>
            <a:r>
              <a:rPr lang="en-US" sz="1100" dirty="0" smtClean="0"/>
              <a:t> </a:t>
            </a:r>
          </a:p>
          <a:p>
            <a:r>
              <a:rPr lang="en-US" sz="1100" dirty="0" err="1" smtClean="0">
                <a:hlinkClick r:id="rId2" action="ppaction://hlinkfile" tooltip="Philocles (page does not exist)"/>
              </a:rPr>
              <a:t>Philocles</a:t>
            </a:r>
            <a:r>
              <a:rPr lang="en-US" sz="1100" dirty="0" smtClean="0"/>
              <a:t> also wrote a set of plays about it. </a:t>
            </a:r>
          </a:p>
          <a:p>
            <a:r>
              <a:rPr lang="en-US" sz="1100" dirty="0" smtClean="0"/>
              <a:t>Ovid's story of Philomela from the </a:t>
            </a:r>
            <a:r>
              <a:rPr lang="en-US" sz="1100" i="1" dirty="0" smtClean="0"/>
              <a:t>Metamorphoses</a:t>
            </a:r>
            <a:r>
              <a:rPr lang="en-US" sz="1100" dirty="0" smtClean="0"/>
              <a:t> was adapted into </a:t>
            </a:r>
            <a:r>
              <a:rPr lang="en-US" sz="1100" dirty="0" smtClean="0">
                <a:hlinkClick r:id="rId3" action="ppaction://hlinkfile" tooltip="Old French"/>
              </a:rPr>
              <a:t>Old French</a:t>
            </a:r>
            <a:r>
              <a:rPr lang="en-US" sz="1100" dirty="0" smtClean="0"/>
              <a:t> by the </a:t>
            </a:r>
            <a:r>
              <a:rPr lang="en-US" sz="1100" dirty="0" err="1" smtClean="0">
                <a:hlinkClick r:id="rId4" action="ppaction://hlinkfile" tooltip="Trouvère"/>
              </a:rPr>
              <a:t>trouvère</a:t>
            </a:r>
            <a:r>
              <a:rPr lang="en-US" sz="1100" dirty="0" smtClean="0"/>
              <a:t> </a:t>
            </a:r>
            <a:r>
              <a:rPr lang="en-US" sz="1100" dirty="0" smtClean="0">
                <a:hlinkClick r:id="rId5" action="ppaction://hlinkfile" tooltip="Chrétien de Troyes"/>
              </a:rPr>
              <a:t>Chrétien de Troyes</a:t>
            </a:r>
            <a:r>
              <a:rPr lang="en-US" sz="1100" dirty="0" smtClean="0"/>
              <a:t> in the 12th century. </a:t>
            </a:r>
          </a:p>
          <a:p>
            <a:r>
              <a:rPr lang="en-US" sz="1100" dirty="0" smtClean="0"/>
              <a:t>The nightingale and </a:t>
            </a:r>
            <a:r>
              <a:rPr lang="en-US" sz="1100" dirty="0" err="1" smtClean="0"/>
              <a:t>Itys</a:t>
            </a:r>
            <a:r>
              <a:rPr lang="en-US" sz="1100" dirty="0" smtClean="0"/>
              <a:t> are referred to in </a:t>
            </a:r>
            <a:r>
              <a:rPr lang="en-US" sz="1100" dirty="0" smtClean="0">
                <a:hlinkClick r:id="rId6" action="ppaction://hlinkfile" tooltip="Aeschylus"/>
              </a:rPr>
              <a:t>Aeschylus</a:t>
            </a:r>
            <a:r>
              <a:rPr lang="en-US" sz="1100" dirty="0" smtClean="0"/>
              <a:t>'s </a:t>
            </a:r>
            <a:r>
              <a:rPr lang="en-US" sz="1100" i="1" dirty="0" smtClean="0">
                <a:hlinkClick r:id="rId7" action="ppaction://hlinkfile" tooltip="Agamemnon"/>
              </a:rPr>
              <a:t>Agamemnon</a:t>
            </a:r>
            <a:r>
              <a:rPr lang="en-US" sz="1100" dirty="0" smtClean="0"/>
              <a:t> by </a:t>
            </a:r>
            <a:r>
              <a:rPr lang="en-US" sz="1100" dirty="0" smtClean="0">
                <a:hlinkClick r:id="rId8" action="ppaction://hlinkfile" tooltip="Cassandra"/>
              </a:rPr>
              <a:t>Cassandra</a:t>
            </a:r>
            <a:r>
              <a:rPr lang="en-US" sz="1100" dirty="0" smtClean="0"/>
              <a:t> as she prophesies her own death.</a:t>
            </a:r>
            <a:r>
              <a:rPr lang="en-US" sz="1100" baseline="30000" dirty="0" smtClean="0">
                <a:hlinkClick r:id="rId9" action="ppaction://hlinkfile"/>
              </a:rPr>
              <a:t>[2]</a:t>
            </a:r>
            <a:r>
              <a:rPr lang="en-US" sz="1100" dirty="0" smtClean="0"/>
              <a:t> </a:t>
            </a:r>
          </a:p>
          <a:p>
            <a:r>
              <a:rPr lang="en-US" sz="1100" dirty="0" smtClean="0"/>
              <a:t>The story of Philomela and </a:t>
            </a:r>
            <a:r>
              <a:rPr lang="en-US" sz="1100" dirty="0" err="1" smtClean="0"/>
              <a:t>Tereus</a:t>
            </a:r>
            <a:r>
              <a:rPr lang="en-US" sz="1100" dirty="0" smtClean="0"/>
              <a:t> is retold by </a:t>
            </a:r>
            <a:r>
              <a:rPr lang="en-US" sz="1100" dirty="0" smtClean="0">
                <a:hlinkClick r:id="rId10" action="ppaction://hlinkfile" tooltip="Chaucer"/>
              </a:rPr>
              <a:t>Chaucer</a:t>
            </a:r>
            <a:r>
              <a:rPr lang="en-US" sz="1100" dirty="0" smtClean="0"/>
              <a:t> as one of the stories in the fourteenth-century </a:t>
            </a:r>
            <a:r>
              <a:rPr lang="en-US" sz="1100" i="1" dirty="0" smtClean="0">
                <a:hlinkClick r:id="rId11" action="ppaction://hlinkfile" tooltip="Legend of Good Women"/>
              </a:rPr>
              <a:t>Legend of Good Women</a:t>
            </a:r>
            <a:r>
              <a:rPr lang="en-US" sz="1100" dirty="0" smtClean="0"/>
              <a:t>. </a:t>
            </a:r>
          </a:p>
          <a:p>
            <a:r>
              <a:rPr lang="en-US" sz="1100" dirty="0" smtClean="0"/>
              <a:t>The story of Philomel is a key plot element in </a:t>
            </a:r>
            <a:r>
              <a:rPr lang="en-US" sz="1100" dirty="0" smtClean="0">
                <a:hlinkClick r:id="rId12" action="ppaction://hlinkfile" tooltip="Shakespeare"/>
              </a:rPr>
              <a:t>Shakespeare</a:t>
            </a:r>
            <a:r>
              <a:rPr lang="en-US" sz="1100" dirty="0" smtClean="0"/>
              <a:t>'s </a:t>
            </a:r>
            <a:r>
              <a:rPr lang="en-US" sz="1100" i="1" dirty="0" smtClean="0">
                <a:hlinkClick r:id="rId13" action="ppaction://hlinkfile" tooltip="Titus Andronicus"/>
              </a:rPr>
              <a:t>Titus Andronicus</a:t>
            </a:r>
            <a:r>
              <a:rPr lang="en-US" sz="1100" dirty="0" smtClean="0"/>
              <a:t>. Prominent allusions to Philomel also occur in </a:t>
            </a:r>
            <a:r>
              <a:rPr lang="en-US" sz="1100" dirty="0" smtClean="0">
                <a:hlinkClick r:id="rId14" action="ppaction://hlinkfile" tooltip="The Rape of Lucrece"/>
              </a:rPr>
              <a:t>The Rape of </a:t>
            </a:r>
            <a:r>
              <a:rPr lang="en-US" sz="1100" dirty="0" err="1" smtClean="0">
                <a:hlinkClick r:id="rId14" action="ppaction://hlinkfile" tooltip="The Rape of Lucrece"/>
              </a:rPr>
              <a:t>Lucrece</a:t>
            </a:r>
            <a:r>
              <a:rPr lang="en-US" sz="1100" dirty="0" smtClean="0"/>
              <a:t>, and the story is also referred to in </a:t>
            </a:r>
            <a:r>
              <a:rPr lang="en-US" sz="1100" i="1" dirty="0" smtClean="0">
                <a:hlinkClick r:id="rId15" action="ppaction://hlinkfile" tooltip="Cymbeline"/>
              </a:rPr>
              <a:t>Cymbeline</a:t>
            </a:r>
            <a:r>
              <a:rPr lang="en-US" sz="1100" dirty="0" smtClean="0"/>
              <a:t>. </a:t>
            </a:r>
          </a:p>
          <a:p>
            <a:r>
              <a:rPr lang="en-US" sz="1100" dirty="0" smtClean="0">
                <a:hlinkClick r:id="rId16" action="ppaction://hlinkfile" tooltip="T. S. Eliot"/>
              </a:rPr>
              <a:t>T. S. Eliot</a:t>
            </a:r>
            <a:r>
              <a:rPr lang="en-US" sz="1100" dirty="0" smtClean="0"/>
              <a:t>'s poem </a:t>
            </a:r>
            <a:r>
              <a:rPr lang="en-US" sz="1100" i="1" dirty="0" smtClean="0">
                <a:hlinkClick r:id="rId17" action="ppaction://hlinkfile" tooltip="The Waste Land"/>
              </a:rPr>
              <a:t>The Waste Land</a:t>
            </a:r>
            <a:r>
              <a:rPr lang="en-US" sz="1100" dirty="0" smtClean="0"/>
              <a:t> has a number of mentions and </a:t>
            </a:r>
            <a:r>
              <a:rPr lang="en-US" sz="1100" dirty="0" smtClean="0">
                <a:hlinkClick r:id="rId18" action="ppaction://hlinkfile" tooltip="Allusion"/>
              </a:rPr>
              <a:t>allusions</a:t>
            </a:r>
            <a:r>
              <a:rPr lang="en-US" sz="1100" dirty="0" smtClean="0"/>
              <a:t> to this myth. </a:t>
            </a:r>
          </a:p>
          <a:p>
            <a:r>
              <a:rPr lang="en-US" sz="1100" i="1" dirty="0" smtClean="0"/>
              <a:t>The Nymph's Reply to the Shepherd</a:t>
            </a:r>
            <a:r>
              <a:rPr lang="en-US" sz="1100" dirty="0" smtClean="0"/>
              <a:t>, a poem by Sir </a:t>
            </a:r>
            <a:r>
              <a:rPr lang="en-US" sz="1100" dirty="0" smtClean="0">
                <a:hlinkClick r:id="rId19" action="ppaction://hlinkfile" tooltip="Walter Raleigh"/>
              </a:rPr>
              <a:t>Walter Raleigh</a:t>
            </a:r>
            <a:r>
              <a:rPr lang="en-US" sz="1100" dirty="0" smtClean="0"/>
              <a:t>, mentions Philomel in the second stanza. </a:t>
            </a:r>
          </a:p>
          <a:p>
            <a:r>
              <a:rPr lang="en-US" sz="1100" dirty="0" smtClean="0">
                <a:hlinkClick r:id="rId20" action="ppaction://hlinkfile" tooltip="Timberlake Wertenbaker"/>
              </a:rPr>
              <a:t>Timberlake </a:t>
            </a:r>
            <a:r>
              <a:rPr lang="en-US" sz="1100" dirty="0" err="1" smtClean="0">
                <a:hlinkClick r:id="rId20" action="ppaction://hlinkfile" tooltip="Timberlake Wertenbaker"/>
              </a:rPr>
              <a:t>Wertenbaker</a:t>
            </a:r>
            <a:r>
              <a:rPr lang="en-US" sz="1100" dirty="0" smtClean="0"/>
              <a:t> wrote a play about this myth called </a:t>
            </a:r>
            <a:r>
              <a:rPr lang="en-US" sz="1100" i="1" dirty="0" smtClean="0">
                <a:hlinkClick r:id="rId21" action="ppaction://hlinkfile" tooltip="The Love of the Nightingale"/>
              </a:rPr>
              <a:t>The Love of the Nightingale</a:t>
            </a:r>
            <a:r>
              <a:rPr lang="en-US" sz="1100" dirty="0" smtClean="0"/>
              <a:t>; she also wrote the </a:t>
            </a:r>
            <a:r>
              <a:rPr lang="en-US" sz="1100" dirty="0" smtClean="0">
                <a:hlinkClick r:id="rId22" action="ppaction://hlinkfile" tooltip="Libretto"/>
              </a:rPr>
              <a:t>libretto</a:t>
            </a:r>
            <a:r>
              <a:rPr lang="en-US" sz="1100" dirty="0" smtClean="0"/>
              <a:t> for </a:t>
            </a:r>
            <a:r>
              <a:rPr lang="en-US" sz="1100" dirty="0" smtClean="0">
                <a:hlinkClick r:id="rId23" action="ppaction://hlinkfile" tooltip="Richard Mills"/>
              </a:rPr>
              <a:t>Richard </a:t>
            </a:r>
            <a:r>
              <a:rPr lang="en-US" sz="1100" dirty="0" err="1" smtClean="0">
                <a:hlinkClick r:id="rId23" action="ppaction://hlinkfile" tooltip="Richard Mills"/>
              </a:rPr>
              <a:t>Mills</a:t>
            </a:r>
            <a:r>
              <a:rPr lang="en-US" sz="1100" dirty="0" err="1" smtClean="0"/>
              <a:t>'s</a:t>
            </a:r>
            <a:r>
              <a:rPr lang="en-US" sz="1100" dirty="0" smtClean="0"/>
              <a:t> </a:t>
            </a:r>
            <a:r>
              <a:rPr lang="en-US" sz="1100" dirty="0" smtClean="0">
                <a:hlinkClick r:id="rId24" action="ppaction://hlinkfile" tooltip="Opera"/>
              </a:rPr>
              <a:t>opera</a:t>
            </a:r>
            <a:r>
              <a:rPr lang="en-US" sz="1100" dirty="0" smtClean="0"/>
              <a:t> of </a:t>
            </a:r>
            <a:r>
              <a:rPr lang="en-US" sz="1100" dirty="0" smtClean="0">
                <a:hlinkClick r:id="rId25" action="ppaction://hlinkfile" tooltip="The Love of the Nightingale (opera)"/>
              </a:rPr>
              <a:t>the same name</a:t>
            </a:r>
            <a:r>
              <a:rPr lang="en-US" sz="1100" dirty="0" smtClean="0"/>
              <a:t>. </a:t>
            </a:r>
          </a:p>
          <a:p>
            <a:r>
              <a:rPr lang="en-US" sz="1100" dirty="0" smtClean="0"/>
              <a:t>In </a:t>
            </a:r>
            <a:r>
              <a:rPr lang="en-US" sz="1100" i="1" dirty="0" smtClean="0">
                <a:hlinkClick r:id="rId26" action="ppaction://hlinkfile" tooltip="The Birds (play)"/>
              </a:rPr>
              <a:t>The Birds</a:t>
            </a:r>
            <a:r>
              <a:rPr lang="en-US" sz="1100" dirty="0" smtClean="0"/>
              <a:t> by </a:t>
            </a:r>
            <a:r>
              <a:rPr lang="en-US" sz="1100" dirty="0" smtClean="0">
                <a:hlinkClick r:id="rId27" action="ppaction://hlinkfile" tooltip="Aristophanes"/>
              </a:rPr>
              <a:t>Aristophanes</a:t>
            </a:r>
            <a:r>
              <a:rPr lang="en-US" sz="1100" dirty="0" smtClean="0"/>
              <a:t>, the head Hoopoe represents </a:t>
            </a:r>
            <a:r>
              <a:rPr lang="en-US" sz="1100" dirty="0" err="1" smtClean="0"/>
              <a:t>Tereus</a:t>
            </a:r>
            <a:r>
              <a:rPr lang="en-US" sz="1100" dirty="0" smtClean="0"/>
              <a:t>. </a:t>
            </a:r>
          </a:p>
          <a:p>
            <a:r>
              <a:rPr lang="en-US" sz="1100" dirty="0" smtClean="0"/>
              <a:t>The poem </a:t>
            </a:r>
            <a:r>
              <a:rPr lang="en-US" sz="1100" i="1" dirty="0" smtClean="0"/>
              <a:t>Philomela</a:t>
            </a:r>
            <a:r>
              <a:rPr lang="en-US" sz="1100" dirty="0" smtClean="0"/>
              <a:t> by English poet </a:t>
            </a:r>
            <a:r>
              <a:rPr lang="en-US" sz="1100" dirty="0" smtClean="0">
                <a:hlinkClick r:id="rId28" action="ppaction://hlinkfile" tooltip="Matthew Arnold"/>
              </a:rPr>
              <a:t>Matthew Arnold</a:t>
            </a:r>
            <a:r>
              <a:rPr lang="en-US" sz="1100" dirty="0" smtClean="0"/>
              <a:t>, makes numerous allusions to the myth, centering around a crying nightingale. </a:t>
            </a:r>
          </a:p>
          <a:p>
            <a:r>
              <a:rPr lang="en-US" sz="1100" dirty="0" smtClean="0">
                <a:hlinkClick r:id="rId29" action="ppaction://hlinkfile" tooltip="Ted Leo and the Pharmacists"/>
              </a:rPr>
              <a:t>Ted Leo and the Pharmacists</a:t>
            </a:r>
            <a:r>
              <a:rPr lang="en-US" sz="1100" dirty="0" smtClean="0"/>
              <a:t> reference Philomel in their song </a:t>
            </a:r>
            <a:r>
              <a:rPr lang="en-US" sz="1100" i="1" dirty="0" smtClean="0"/>
              <a:t>2nd Ave, 11 AM</a:t>
            </a:r>
            <a:r>
              <a:rPr lang="en-US" sz="1100" dirty="0" smtClean="0"/>
              <a:t>, from </a:t>
            </a:r>
            <a:r>
              <a:rPr lang="en-US" sz="1100" dirty="0" smtClean="0">
                <a:hlinkClick r:id="rId30" action="ppaction://hlinkfile" tooltip="Hearts of Oak"/>
              </a:rPr>
              <a:t>Hearts of Oak</a:t>
            </a:r>
            <a:r>
              <a:rPr lang="en-US" sz="1100" dirty="0" smtClean="0"/>
              <a:t>. </a:t>
            </a:r>
          </a:p>
          <a:p>
            <a:r>
              <a:rPr lang="en-US" sz="1100" dirty="0" err="1" smtClean="0">
                <a:hlinkClick r:id="rId31" action="ppaction://hlinkfile" tooltip="Hanoch Levin"/>
              </a:rPr>
              <a:t>Hanoch</a:t>
            </a:r>
            <a:r>
              <a:rPr lang="en-US" sz="1100" dirty="0" smtClean="0">
                <a:hlinkClick r:id="rId31" action="ppaction://hlinkfile" tooltip="Hanoch Levin"/>
              </a:rPr>
              <a:t> Levin</a:t>
            </a:r>
            <a:r>
              <a:rPr lang="en-US" sz="1100" dirty="0" smtClean="0"/>
              <a:t> wrote a play heavily influenced by the myth, named </a:t>
            </a:r>
            <a:r>
              <a:rPr lang="en-US" sz="1100" i="1" dirty="0" smtClean="0">
                <a:hlinkClick r:id="rId32" action="ppaction://hlinkfile" tooltip="The Great Whore of Babylon (page does not exist)"/>
              </a:rPr>
              <a:t>The Great Whore of Babylon</a:t>
            </a:r>
            <a:r>
              <a:rPr lang="en-US" sz="1100" dirty="0" smtClean="0"/>
              <a:t>. </a:t>
            </a:r>
          </a:p>
          <a:p>
            <a:r>
              <a:rPr lang="en-US" sz="1100" dirty="0" smtClean="0">
                <a:hlinkClick r:id="rId33" action="ppaction://hlinkfile" tooltip="Samuel Taylor Coleridge"/>
              </a:rPr>
              <a:t>Samuel Taylor Coleridge</a:t>
            </a:r>
            <a:r>
              <a:rPr lang="en-US" sz="1100" dirty="0" smtClean="0"/>
              <a:t> wrote a poem called </a:t>
            </a:r>
            <a:r>
              <a:rPr lang="en-US" sz="1100" i="1" dirty="0" smtClean="0"/>
              <a:t>The Nightingale</a:t>
            </a:r>
            <a:r>
              <a:rPr lang="en-US" sz="1100" dirty="0" smtClean="0"/>
              <a:t> which mentions Philomela as a contrast to the song of the Nightingale. </a:t>
            </a:r>
          </a:p>
          <a:p>
            <a:r>
              <a:rPr lang="en-US" sz="1100" dirty="0" smtClean="0">
                <a:hlinkClick r:id="rId34" action="ppaction://hlinkfile" tooltip="José Rizal"/>
              </a:rPr>
              <a:t>José Rizal</a:t>
            </a:r>
            <a:r>
              <a:rPr lang="en-US" sz="1100" dirty="0" smtClean="0"/>
              <a:t> wrote a dedication called </a:t>
            </a:r>
            <a:r>
              <a:rPr lang="en-US" sz="1100" i="1" dirty="0" smtClean="0"/>
              <a:t>Felicitation</a:t>
            </a:r>
            <a:r>
              <a:rPr lang="en-US" sz="1100" dirty="0" smtClean="0"/>
              <a:t>, which names Philomela in a metaphor to his commitment to send salutations to his brother-in-law </a:t>
            </a:r>
            <a:r>
              <a:rPr lang="en-US" sz="1100" dirty="0" err="1" smtClean="0"/>
              <a:t>Antonino</a:t>
            </a:r>
            <a:r>
              <a:rPr lang="en-US" sz="1100" dirty="0" smtClean="0"/>
              <a:t> Lopez. </a:t>
            </a:r>
          </a:p>
          <a:p>
            <a:r>
              <a:rPr lang="en-US" sz="1100" dirty="0" smtClean="0">
                <a:hlinkClick r:id="rId35" action="ppaction://hlinkfile" tooltip="Jeannine Hall Gailey"/>
              </a:rPr>
              <a:t>Jeannine Hall </a:t>
            </a:r>
            <a:r>
              <a:rPr lang="en-US" sz="1100" dirty="0" err="1" smtClean="0">
                <a:hlinkClick r:id="rId35" action="ppaction://hlinkfile" tooltip="Jeannine Hall Gailey"/>
              </a:rPr>
              <a:t>Gailey</a:t>
            </a:r>
            <a:r>
              <a:rPr lang="en-US" sz="1100" dirty="0" smtClean="0"/>
              <a:t> wrote several poems based on the myth that appear in her book </a:t>
            </a:r>
            <a:r>
              <a:rPr lang="en-US" sz="1100" dirty="0" smtClean="0">
                <a:hlinkClick r:id="rId36" action="ppaction://hlinkfile" tooltip="Becoming the Villainess"/>
              </a:rPr>
              <a:t>Becoming the Villainess</a:t>
            </a:r>
            <a:r>
              <a:rPr lang="en-US" sz="1100" dirty="0" smtClean="0"/>
              <a:t>: "Remembering Philomel," "Philomel's Rape," "On Rubens' '</a:t>
            </a:r>
            <a:r>
              <a:rPr lang="en-US" sz="1100" dirty="0" err="1" smtClean="0"/>
              <a:t>Tereus</a:t>
            </a:r>
            <a:r>
              <a:rPr lang="en-US" sz="1100" dirty="0" smtClean="0"/>
              <a:t> Confronted with the Head of His Son </a:t>
            </a:r>
            <a:r>
              <a:rPr lang="en-US" sz="1100" dirty="0" err="1" smtClean="0"/>
              <a:t>Itylus</a:t>
            </a:r>
            <a:r>
              <a:rPr lang="en-US" sz="1100" dirty="0" smtClean="0"/>
              <a:t>,'" "Case Studies in Revenge: Philomel Gives Some Advice," and "</a:t>
            </a:r>
            <a:r>
              <a:rPr lang="en-US" sz="1100" dirty="0" err="1" smtClean="0"/>
              <a:t>Procne</a:t>
            </a:r>
            <a:r>
              <a:rPr lang="en-US" sz="1100" dirty="0" smtClean="0"/>
              <a:t> and Philomel, At the End." </a:t>
            </a:r>
          </a:p>
          <a:p>
            <a:r>
              <a:rPr lang="en-US" sz="1100" dirty="0" smtClean="0"/>
              <a:t>In </a:t>
            </a:r>
            <a:r>
              <a:rPr lang="en-US" sz="1100" dirty="0" smtClean="0">
                <a:hlinkClick r:id="rId37" action="ppaction://hlinkfile" tooltip="Walter Wangerin, Jr."/>
              </a:rPr>
              <a:t>Walter </a:t>
            </a:r>
            <a:r>
              <a:rPr lang="en-US" sz="1100" dirty="0" err="1" smtClean="0">
                <a:hlinkClick r:id="rId37" action="ppaction://hlinkfile" tooltip="Walter Wangerin, Jr."/>
              </a:rPr>
              <a:t>Wangerin</a:t>
            </a:r>
            <a:r>
              <a:rPr lang="en-US" sz="1100" dirty="0" smtClean="0">
                <a:hlinkClick r:id="rId37" action="ppaction://hlinkfile" tooltip="Walter Wangerin, Jr."/>
              </a:rPr>
              <a:t>, </a:t>
            </a:r>
            <a:r>
              <a:rPr lang="en-US" sz="1100" dirty="0" err="1" smtClean="0">
                <a:hlinkClick r:id="rId37" action="ppaction://hlinkfile" tooltip="Walter Wangerin, Jr."/>
              </a:rPr>
              <a:t>Jr.</a:t>
            </a:r>
            <a:r>
              <a:rPr lang="en-US" sz="1100" dirty="0" err="1" smtClean="0"/>
              <a:t>'s</a:t>
            </a:r>
            <a:r>
              <a:rPr lang="en-US" sz="1100" dirty="0" smtClean="0"/>
              <a:t> </a:t>
            </a:r>
            <a:r>
              <a:rPr lang="en-US" sz="1100" i="1" dirty="0" smtClean="0"/>
              <a:t>The Book of Sorrows,</a:t>
            </a:r>
            <a:r>
              <a:rPr lang="en-US" sz="1100" dirty="0" smtClean="0"/>
              <a:t> the brown bird, who </a:t>
            </a:r>
            <a:r>
              <a:rPr lang="en-US" sz="1100" dirty="0" err="1" smtClean="0"/>
              <a:t>Wyrm</a:t>
            </a:r>
            <a:r>
              <a:rPr lang="en-US" sz="1100" dirty="0" smtClean="0"/>
              <a:t> solicits for his suicide and whose tongue he cuts out, says nothing but "jug </a:t>
            </a:r>
            <a:r>
              <a:rPr lang="en-US" sz="1100" dirty="0" err="1" smtClean="0"/>
              <a:t>jug</a:t>
            </a:r>
            <a:r>
              <a:rPr lang="en-US" sz="1100" dirty="0" smtClean="0"/>
              <a:t>" and "</a:t>
            </a:r>
            <a:r>
              <a:rPr lang="en-US" sz="1100" dirty="0" err="1" smtClean="0"/>
              <a:t>tereu</a:t>
            </a:r>
            <a:r>
              <a:rPr lang="en-US" sz="1100" dirty="0" smtClean="0"/>
              <a:t>." </a:t>
            </a:r>
          </a:p>
          <a:p>
            <a:r>
              <a:rPr lang="en-US" sz="1100" dirty="0" smtClean="0"/>
              <a:t>In </a:t>
            </a:r>
            <a:r>
              <a:rPr lang="en-US" sz="1100" dirty="0" smtClean="0">
                <a:hlinkClick r:id="rId38" action="ppaction://hlinkfile" tooltip="Margaret Atwood"/>
              </a:rPr>
              <a:t>Margaret Atwood</a:t>
            </a:r>
            <a:r>
              <a:rPr lang="en-US" sz="1100" dirty="0" smtClean="0"/>
              <a:t>'s </a:t>
            </a:r>
            <a:r>
              <a:rPr lang="en-US" sz="1100" i="1" dirty="0" smtClean="0"/>
              <a:t>The Tent</a:t>
            </a:r>
            <a:r>
              <a:rPr lang="en-US" sz="1100" dirty="0" smtClean="0"/>
              <a:t> there's a short novel titled </a:t>
            </a:r>
            <a:r>
              <a:rPr lang="en-US" sz="1100" i="1" dirty="0" smtClean="0"/>
              <a:t>Nightingale</a:t>
            </a:r>
            <a:r>
              <a:rPr lang="en-US" sz="1100" dirty="0" smtClean="0"/>
              <a:t>, where the two sisters discuss the incident, and their names are reversed in it. 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cache.allposters.com/images/pic/BRGPOD/159212~Detail-of-attic-red-figure-kylix-depicting-Philomela-Procne-and-Itys-pottery-Post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143000"/>
            <a:ext cx="6107634" cy="457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362200" y="5715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Detail of attic red-figure </a:t>
            </a:r>
            <a:r>
              <a:rPr lang="en-US" b="1" dirty="0" err="1" smtClean="0"/>
              <a:t>kylix</a:t>
            </a:r>
            <a:r>
              <a:rPr lang="en-US" b="1" dirty="0" smtClean="0"/>
              <a:t> depicting Philomela, </a:t>
            </a:r>
            <a:r>
              <a:rPr lang="en-US" b="1" dirty="0" err="1" smtClean="0"/>
              <a:t>Procne</a:t>
            </a:r>
            <a:r>
              <a:rPr lang="en-US" b="1" dirty="0" smtClean="0"/>
              <a:t> and </a:t>
            </a:r>
            <a:r>
              <a:rPr lang="en-US" b="1" dirty="0" err="1" smtClean="0"/>
              <a:t>Itys</a:t>
            </a:r>
            <a:r>
              <a:rPr lang="en-US" b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4" name="Picture 4" descr="http://0068e9c.netsolhost.com/images/Procne_Philomel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609600"/>
            <a:ext cx="3810000" cy="4953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55456" y="6096000"/>
            <a:ext cx="4296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Elizabeth Gardener  </a:t>
            </a:r>
            <a:r>
              <a:rPr lang="en-US" dirty="0" err="1" smtClean="0"/>
              <a:t>Bourgureau</a:t>
            </a:r>
            <a:r>
              <a:rPr lang="en-US" dirty="0" smtClean="0"/>
              <a:t>  1837-1932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://www.latein-pagina.de/ovid/pic_ovid_6/philomel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524000"/>
            <a:ext cx="44958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imagecache01a.allposters.com/images/pic/MEPOD/10082154~Tereus-King-of-Thrace-Wed-to-Procne-Rapes-Her-Sister-Philomela-Post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57200"/>
            <a:ext cx="6096000" cy="4572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50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t"/>
            <a:r>
              <a:rPr lang="en-US" b="1" dirty="0" err="1" smtClean="0"/>
              <a:t>Tereus</a:t>
            </a:r>
            <a:r>
              <a:rPr lang="en-US" b="1" dirty="0" smtClean="0"/>
              <a:t> King of Thrace Wed to </a:t>
            </a:r>
            <a:r>
              <a:rPr lang="en-US" b="1" dirty="0" err="1" smtClean="0"/>
              <a:t>Procne</a:t>
            </a:r>
            <a:r>
              <a:rPr lang="en-US" b="1" dirty="0" smtClean="0"/>
              <a:t> Rapes Her Sister Philomela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upload.wikimedia.org/wikipedia/commons/2/2a/Antonio_Tempesta_-_Tereus_Philomela_Proc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838200"/>
            <a:ext cx="4762500" cy="40576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5105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Philomela and </a:t>
            </a:r>
            <a:r>
              <a:rPr lang="en-US" dirty="0" err="1" smtClean="0"/>
              <a:t>Procne</a:t>
            </a:r>
            <a:r>
              <a:rPr lang="en-US" dirty="0" smtClean="0"/>
              <a:t> showing </a:t>
            </a:r>
            <a:r>
              <a:rPr lang="en-US" dirty="0" err="1" smtClean="0"/>
              <a:t>Itys's</a:t>
            </a:r>
            <a:r>
              <a:rPr lang="en-US" dirty="0" smtClean="0"/>
              <a:t> head to </a:t>
            </a:r>
            <a:r>
              <a:rPr lang="en-US" dirty="0" err="1" smtClean="0"/>
              <a:t>Tereus</a:t>
            </a:r>
            <a:r>
              <a:rPr lang="en-US" dirty="0" smtClean="0"/>
              <a:t>. Engraving by Antonio </a:t>
            </a:r>
            <a:r>
              <a:rPr lang="en-US" dirty="0" err="1" smtClean="0"/>
              <a:t>Tempesta</a:t>
            </a:r>
            <a:r>
              <a:rPr lang="en-US" dirty="0" smtClean="0"/>
              <a:t> for a 16th-century edition of Ovid's </a:t>
            </a:r>
            <a:r>
              <a:rPr lang="en-US" i="1" dirty="0" smtClean="0"/>
              <a:t>Metamorphoses</a:t>
            </a:r>
            <a:r>
              <a:rPr lang="en-US" dirty="0" smtClean="0"/>
              <a:t> Book VI.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z.about.com/d/ancienthistory/1/0/k/n/2/Bauer_-_Tereus_Philomela_Proc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"/>
            <a:ext cx="6886575" cy="46196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19400" y="5257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Philomela and </a:t>
            </a:r>
            <a:r>
              <a:rPr lang="en-US" dirty="0" err="1" smtClean="0"/>
              <a:t>Procne</a:t>
            </a:r>
            <a:r>
              <a:rPr lang="en-US" dirty="0" smtClean="0"/>
              <a:t> showing </a:t>
            </a:r>
            <a:r>
              <a:rPr lang="en-US" dirty="0" err="1" smtClean="0"/>
              <a:t>Itys'head</a:t>
            </a:r>
            <a:r>
              <a:rPr lang="en-US" dirty="0" smtClean="0"/>
              <a:t> to </a:t>
            </a:r>
            <a:r>
              <a:rPr lang="en-US" dirty="0" err="1" smtClean="0"/>
              <a:t>Tereus</a:t>
            </a:r>
            <a:r>
              <a:rPr lang="en-US" dirty="0" smtClean="0"/>
              <a:t>. Engraving by Bauer for a 1703 edition of Ovid's </a:t>
            </a:r>
            <a:r>
              <a:rPr lang="en-US" i="1" dirty="0" smtClean="0"/>
              <a:t>Metamorphoses</a:t>
            </a:r>
            <a:r>
              <a:rPr lang="en-US" dirty="0" smtClean="0"/>
              <a:t> Book VI, 621-647.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z.about.com/d/ancienthistory/1/0/6/o/2/Tere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28600"/>
            <a:ext cx="7094483" cy="5486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Rubens: "</a:t>
            </a:r>
            <a:r>
              <a:rPr lang="en-US" dirty="0" err="1" smtClean="0"/>
              <a:t>Tereus</a:t>
            </a:r>
            <a:r>
              <a:rPr lang="en-US" dirty="0" smtClean="0"/>
              <a:t> Confronted with the Head of his Son </a:t>
            </a:r>
            <a:r>
              <a:rPr lang="en-US" dirty="0" err="1" smtClean="0"/>
              <a:t>Itys</a:t>
            </a:r>
            <a:r>
              <a:rPr lang="en-US" dirty="0" smtClean="0"/>
              <a:t>", 1636–1638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Procne</a:t>
            </a:r>
            <a:r>
              <a:rPr lang="en-US" b="1" dirty="0"/>
              <a:t> &amp; </a:t>
            </a:r>
            <a:r>
              <a:rPr lang="en-US" b="1" dirty="0" smtClean="0"/>
              <a:t>Philomela</a:t>
            </a:r>
            <a:br>
              <a:rPr lang="en-US" b="1" dirty="0" smtClean="0"/>
            </a:br>
            <a:r>
              <a:rPr lang="en-US" i="1" dirty="0"/>
              <a:t> </a:t>
            </a:r>
            <a:r>
              <a:rPr lang="en-US" sz="2700" i="1" dirty="0"/>
              <a:t>The Story of the Hoopoe, the Swallow and the Nightingale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/>
              <a:t>Procne</a:t>
            </a:r>
            <a:r>
              <a:rPr lang="en-US" sz="2000" dirty="0"/>
              <a:t>, the nightingale, still cries out her lost son's name, "</a:t>
            </a:r>
            <a:r>
              <a:rPr lang="en-US" sz="2000" dirty="0" err="1"/>
              <a:t>Ity-Ity-Ity</a:t>
            </a:r>
            <a:r>
              <a:rPr lang="en-US" sz="2000" dirty="0"/>
              <a:t>", day and night. Philomela, the swallow, lacking a tongue, mutters her rapist's name unintelligibly. And </a:t>
            </a:r>
            <a:r>
              <a:rPr lang="en-US" sz="2000" dirty="0" err="1"/>
              <a:t>Tereus</a:t>
            </a:r>
            <a:r>
              <a:rPr lang="en-US" sz="2000" dirty="0"/>
              <a:t>, the hoopoe, who is still after the two sisters, can be frequently heard yelling "pooh-pooh-pooh" (</a:t>
            </a:r>
            <a:r>
              <a:rPr lang="en-US" sz="2000" dirty="0" err="1"/>
              <a:t>pou</a:t>
            </a:r>
            <a:r>
              <a:rPr lang="en-US" sz="2000" dirty="0"/>
              <a:t>, pronounced "pooh", means where, in Greek).</a:t>
            </a:r>
          </a:p>
        </p:txBody>
      </p:sp>
      <p:pic>
        <p:nvPicPr>
          <p:cNvPr id="23554" name="Picture 2" descr="http://www.e-pelion.com/images/mythology/procne/proc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352800"/>
            <a:ext cx="4619625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617</Words>
  <Application>Microsoft Office PowerPoint</Application>
  <PresentationFormat>On-screen Show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Procne and Philomela</vt:lpstr>
      <vt:lpstr>Slide 2</vt:lpstr>
      <vt:lpstr>Slide 3</vt:lpstr>
      <vt:lpstr>Slide 4</vt:lpstr>
      <vt:lpstr>Slide 5</vt:lpstr>
      <vt:lpstr>Slide 6</vt:lpstr>
      <vt:lpstr>Slide 7</vt:lpstr>
      <vt:lpstr>Slide 8</vt:lpstr>
      <vt:lpstr>Procne &amp; Philomela  The Story of the Hoopoe, the Swallow and the Nightingale</vt:lpstr>
      <vt:lpstr>Influences (from Wikipedia)</vt:lpstr>
    </vt:vector>
  </TitlesOfParts>
  <Company>Monmouth, IL 62462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Procne and Philomela</dc:title>
  <dc:creator>Monmouth College</dc:creator>
  <cp:lastModifiedBy>Monmouth College</cp:lastModifiedBy>
  <cp:revision>17</cp:revision>
  <dcterms:created xsi:type="dcterms:W3CDTF">2009-04-28T16:43:32Z</dcterms:created>
  <dcterms:modified xsi:type="dcterms:W3CDTF">2009-04-28T19:31:35Z</dcterms:modified>
</cp:coreProperties>
</file>