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E3A3-B1B0-4570-8E67-A5A70C2C3A15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9823-7F6B-4C11-B9D8-197E6C4DF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Eos_Kephalos_MNA_Inv11158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os_Kephalos_MNA_Inv11158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hanas.de/Greeks/Mythology/DurisLouvreG115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Seduction and Rape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6/66/Eos_Kephalos_MNA_Inv11158.jpg/280px-Eos_Kephalos_MNA_Inv11158.jpg">
            <a:hlinkClick r:id="rId2" tooltip="Eos raping Cephalu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05000"/>
            <a:ext cx="2667000" cy="355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theoi.com/image/T19.8E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5581650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3352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EOS &amp; KEPHALOS</a:t>
            </a:r>
            <a:endParaRPr lang="en-US" b="1" dirty="0" smtClean="0"/>
          </a:p>
          <a:p>
            <a:r>
              <a:rPr lang="en-US" dirty="0" smtClean="0"/>
              <a:t>Museum Collection: The J Paul Getty Museum, Malibu, California, USA </a:t>
            </a:r>
            <a:br>
              <a:rPr lang="en-US" dirty="0" smtClean="0"/>
            </a:br>
            <a:r>
              <a:rPr lang="en-US" dirty="0" smtClean="0"/>
              <a:t>Catalogue Number: Malibu 84.AE.569</a:t>
            </a:r>
            <a:br>
              <a:rPr lang="en-US" dirty="0" smtClean="0"/>
            </a:br>
            <a:r>
              <a:rPr lang="en-US" dirty="0" smtClean="0"/>
              <a:t>Beazley Archive Number: 16200</a:t>
            </a:r>
            <a:br>
              <a:rPr lang="en-US" dirty="0" smtClean="0"/>
            </a:br>
            <a:r>
              <a:rPr lang="en-US" dirty="0" smtClean="0"/>
              <a:t>Ware: Attic Red Figure</a:t>
            </a:r>
            <a:br>
              <a:rPr lang="en-US" dirty="0" smtClean="0"/>
            </a:br>
            <a:r>
              <a:rPr lang="en-US" dirty="0" smtClean="0"/>
              <a:t>Shape: </a:t>
            </a:r>
            <a:r>
              <a:rPr lang="en-US" dirty="0" err="1" smtClean="0"/>
              <a:t>Kylix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Painter: </a:t>
            </a:r>
            <a:r>
              <a:rPr lang="en-US" dirty="0" err="1" smtClean="0"/>
              <a:t>Douris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Date: ca 480 BC</a:t>
            </a:r>
            <a:br>
              <a:rPr lang="en-US" dirty="0" smtClean="0"/>
            </a:br>
            <a:r>
              <a:rPr lang="en-US" dirty="0" smtClean="0"/>
              <a:t>Period: Late Archaic / Early Classical</a:t>
            </a:r>
            <a:endParaRPr lang="en-US" dirty="0"/>
          </a:p>
        </p:txBody>
      </p:sp>
      <p:pic>
        <p:nvPicPr>
          <p:cNvPr id="6" name="Picture 2" descr="http://upload.wikimedia.org/wikipedia/commons/thumb/6/66/Eos_Kephalos_MNA_Inv11158.jpg/280px-Eos_Kephalos_MNA_Inv11158.jpg">
            <a:hlinkClick r:id="rId3" tooltip="Eos raping Cephalus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57200"/>
            <a:ext cx="2667000" cy="35528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77000" y="4343400"/>
            <a:ext cx="183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Oionokles</a:t>
            </a:r>
            <a:r>
              <a:rPr lang="en-US" dirty="0"/>
              <a:t> Painter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4953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Eos </a:t>
            </a:r>
            <a:r>
              <a:rPr lang="en-US" dirty="0"/>
              <a:t>carrying away young </a:t>
            </a:r>
            <a:r>
              <a:rPr lang="en-US" dirty="0" err="1"/>
              <a:t>Kephalos</a:t>
            </a:r>
            <a:r>
              <a:rPr lang="en-US" dirty="0"/>
              <a:t> (named); </a:t>
            </a:r>
            <a:r>
              <a:rPr lang="en-US" dirty="0" err="1"/>
              <a:t>kalos</a:t>
            </a:r>
            <a:r>
              <a:rPr lang="en-US" dirty="0"/>
              <a:t> inscription (here unseen). Belly of an Attic red-figure </a:t>
            </a:r>
            <a:r>
              <a:rPr lang="en-US" dirty="0" err="1"/>
              <a:t>lekythos</a:t>
            </a:r>
            <a:r>
              <a:rPr lang="en-US" dirty="0"/>
              <a:t>, ca. 470–460 BC.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mlahanas.de/Greeks/Mythology/RM/CephalusAuroraPouss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4248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4953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Cephalus</a:t>
            </a:r>
            <a:r>
              <a:rPr lang="en-US" dirty="0" smtClean="0"/>
              <a:t> and Aurora (Eos), by Nicolas </a:t>
            </a:r>
            <a:r>
              <a:rPr lang="en-US" dirty="0" err="1" smtClean="0"/>
              <a:t>Poussin</a:t>
            </a:r>
            <a:r>
              <a:rPr lang="en-US" dirty="0" smtClean="0"/>
              <a:t>, (c. 1630), 96,5 × 130,5 cm , National Gallery , London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ga.gov:80/image/a0000f/a0000f4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3152775" cy="37147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67200" y="2743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Bernardino </a:t>
            </a:r>
            <a:r>
              <a:rPr lang="en-US" b="1" dirty="0" err="1" smtClean="0"/>
              <a:t>Luini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Procris</a:t>
            </a:r>
            <a:r>
              <a:rPr lang="en-US" i="1" dirty="0" smtClean="0"/>
              <a:t> Pierced by </a:t>
            </a:r>
            <a:r>
              <a:rPr lang="en-US" i="1" dirty="0" err="1" smtClean="0"/>
              <a:t>Cephalus</a:t>
            </a:r>
            <a:r>
              <a:rPr lang="en-US" i="1" dirty="0" smtClean="0"/>
              <a:t>' Javelin</a:t>
            </a:r>
            <a:r>
              <a:rPr lang="en-US" dirty="0" smtClean="0"/>
              <a:t>, c. 1520/1522</a:t>
            </a:r>
            <a:br>
              <a:rPr lang="en-US" dirty="0" smtClean="0"/>
            </a:br>
            <a:r>
              <a:rPr lang="en-US" dirty="0" smtClean="0"/>
              <a:t>Samuel H. Kress Collection</a:t>
            </a:r>
            <a:br>
              <a:rPr lang="en-US" dirty="0" smtClean="0"/>
            </a:br>
            <a:r>
              <a:rPr lang="en-US" dirty="0" smtClean="0"/>
              <a:t>1943.4.56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victorianweb.org/painting/stanhope/paintings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172200" cy="3486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Procris</a:t>
            </a:r>
            <a:r>
              <a:rPr lang="en-US" dirty="0" smtClean="0"/>
              <a:t> and </a:t>
            </a:r>
            <a:r>
              <a:rPr lang="en-US" dirty="0" err="1" smtClean="0"/>
              <a:t>Cephalus</a:t>
            </a:r>
            <a:r>
              <a:rPr lang="en-US" dirty="0" smtClean="0"/>
              <a:t> by John Rodham Spencer Stanhope (1829-1908). Exhibited R. A. 1872. 37 1/2 x 66 inches</a:t>
            </a:r>
          </a:p>
          <a:p>
            <a:r>
              <a:rPr lang="en-US" smtClean="0"/>
              <a:t>Ovid’s Metamorphoses 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blueroebuck.com/images/Eos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5395716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3352800"/>
            <a:ext cx="288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Kylix</a:t>
            </a:r>
            <a:r>
              <a:rPr lang="en-US" dirty="0" smtClean="0"/>
              <a:t> by the </a:t>
            </a:r>
            <a:r>
              <a:rPr lang="en-US" dirty="0" err="1" smtClean="0"/>
              <a:t>Telephos</a:t>
            </a:r>
            <a:r>
              <a:rPr lang="en-US" dirty="0" smtClean="0"/>
              <a:t> Painter.</a:t>
            </a:r>
          </a:p>
          <a:p>
            <a:r>
              <a:rPr lang="en-US" dirty="0" smtClean="0"/>
              <a:t>Eos taking hold of </a:t>
            </a:r>
            <a:r>
              <a:rPr lang="en-US" dirty="0" err="1" smtClean="0"/>
              <a:t>Tithonus</a:t>
            </a:r>
            <a:endParaRPr lang="en-US" dirty="0" smtClean="0"/>
          </a:p>
          <a:p>
            <a:r>
              <a:rPr lang="en-US" dirty="0" smtClean="0"/>
              <a:t>Museum of Fine Arts, Boston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www.mlahanas.de/Greeks/Mythology/Images/DurisLouvreG11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5529487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6096000"/>
            <a:ext cx="4598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Eos and </a:t>
            </a:r>
            <a:r>
              <a:rPr lang="en-US" dirty="0" err="1" smtClean="0">
                <a:hlinkClick r:id="rId3"/>
              </a:rPr>
              <a:t>Memnon</a:t>
            </a:r>
            <a:r>
              <a:rPr lang="en-US" dirty="0" smtClean="0">
                <a:hlinkClick r:id="rId3"/>
              </a:rPr>
              <a:t>, </a:t>
            </a:r>
            <a:r>
              <a:rPr lang="en-US" dirty="0" err="1" smtClean="0">
                <a:hlinkClick r:id="rId3"/>
              </a:rPr>
              <a:t>Douris</a:t>
            </a:r>
            <a:r>
              <a:rPr lang="en-US" dirty="0" smtClean="0">
                <a:hlinkClick r:id="rId3"/>
              </a:rPr>
              <a:t> Painter, Louvre G 115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Seduction and Rape</vt:lpstr>
      <vt:lpstr>Slide 2</vt:lpstr>
      <vt:lpstr>Slide 3</vt:lpstr>
      <vt:lpstr>Slide 4</vt:lpstr>
      <vt:lpstr>Slide 5</vt:lpstr>
      <vt:lpstr>Slide 6</vt:lpstr>
      <vt:lpstr>Slide 7</vt:lpstr>
    </vt:vector>
  </TitlesOfParts>
  <Company>Monmouth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Seduction and Rape</dc:title>
  <dc:creator>Tom Sienkewicz</dc:creator>
  <cp:lastModifiedBy>Monmouth College</cp:lastModifiedBy>
  <cp:revision>3</cp:revision>
  <dcterms:created xsi:type="dcterms:W3CDTF">2009-02-16T02:58:44Z</dcterms:created>
  <dcterms:modified xsi:type="dcterms:W3CDTF">2009-02-16T16:09:22Z</dcterms:modified>
</cp:coreProperties>
</file>