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4" r:id="rId4"/>
    <p:sldId id="268" r:id="rId5"/>
    <p:sldId id="269" r:id="rId6"/>
    <p:sldId id="270" r:id="rId7"/>
    <p:sldId id="271" r:id="rId8"/>
    <p:sldId id="264" r:id="rId9"/>
    <p:sldId id="263" r:id="rId10"/>
    <p:sldId id="265" r:id="rId11"/>
    <p:sldId id="281" r:id="rId12"/>
    <p:sldId id="283" r:id="rId13"/>
    <p:sldId id="267" r:id="rId14"/>
    <p:sldId id="282" r:id="rId15"/>
    <p:sldId id="280" r:id="rId16"/>
    <p:sldId id="275" r:id="rId17"/>
    <p:sldId id="277" r:id="rId18"/>
    <p:sldId id="266" r:id="rId19"/>
    <p:sldId id="272" r:id="rId20"/>
    <p:sldId id="274" r:id="rId21"/>
    <p:sldId id="279" r:id="rId22"/>
    <p:sldId id="261" r:id="rId23"/>
    <p:sldId id="278" r:id="rId24"/>
    <p:sldId id="273" r:id="rId25"/>
    <p:sldId id="276" r:id="rId26"/>
    <p:sldId id="258" r:id="rId27"/>
    <p:sldId id="259" r:id="rId28"/>
    <p:sldId id="257" r:id="rId29"/>
    <p:sldId id="26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D79D-74EE-4B36-890F-F0CEB5A49A63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2A49-1F6D-411B-8D53-D30392AD2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D79D-74EE-4B36-890F-F0CEB5A49A63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2A49-1F6D-411B-8D53-D30392AD2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D79D-74EE-4B36-890F-F0CEB5A49A63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2A49-1F6D-411B-8D53-D30392AD2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D79D-74EE-4B36-890F-F0CEB5A49A63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2A49-1F6D-411B-8D53-D30392AD2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D79D-74EE-4B36-890F-F0CEB5A49A63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2A49-1F6D-411B-8D53-D30392AD2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D79D-74EE-4B36-890F-F0CEB5A49A63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2A49-1F6D-411B-8D53-D30392AD2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D79D-74EE-4B36-890F-F0CEB5A49A63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2A49-1F6D-411B-8D53-D30392AD2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D79D-74EE-4B36-890F-F0CEB5A49A63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2A49-1F6D-411B-8D53-D30392AD2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D79D-74EE-4B36-890F-F0CEB5A49A63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2A49-1F6D-411B-8D53-D30392AD2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D79D-74EE-4B36-890F-F0CEB5A49A63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2A49-1F6D-411B-8D53-D30392AD2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D79D-74EE-4B36-890F-F0CEB5A49A63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2A49-1F6D-411B-8D53-D30392AD2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D79D-74EE-4B36-890F-F0CEB5A49A63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E2A49-1F6D-411B-8D53-D30392AD28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8/84/Ravi_Varma-Rama-breaking-bow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pload.wikimedia.org/wikipedia/commons/d/d7/Rama_and_Hanuman_fighting_Ravana%2C_an_album_painting_on_paper%2C_c1820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upload.wikimedia.org/wikipedia/commons/2/24/Valmiki_Ramayana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upload.wikimedia.org/wikipedia/commons/b/b1/Balmiki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home.att.net/~s-prasad/ram0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epartment.monm.edu/classics/Courses/CLAS230/MythDocuments/VariationsonThemeofHeroQuest.htm" TargetMode="External"/><Relationship Id="rId3" Type="http://schemas.openxmlformats.org/officeDocument/2006/relationships/hyperlink" Target="http://department.monm.edu/classics/Courses/Clas230/MythDocuments/HeroPattern/default.htm" TargetMode="External"/><Relationship Id="rId7" Type="http://schemas.openxmlformats.org/officeDocument/2006/relationships/hyperlink" Target="http://department.monm.edu/classics/Courses/CLAS230/MythDocuments/FiveStagesofHeroQuest.htm" TargetMode="External"/><Relationship Id="rId2" Type="http://schemas.openxmlformats.org/officeDocument/2006/relationships/hyperlink" Target="http://department.monm.edu/classics/Courses/CLAS230/MythDocuments/HERODefinition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partment.monm.edu/classics/Courses/CLAS230/MythDocuments/HEROQUEST.htm" TargetMode="External"/><Relationship Id="rId5" Type="http://schemas.openxmlformats.org/officeDocument/2006/relationships/hyperlink" Target="http://www.faculty.de.gcsu.edu/~mmagouli/hero_patterns.htm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department.monm.edu/classics/HeroineList.htm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.wikipedia.org/wiki/File:Avatar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810000"/>
            <a:ext cx="7772400" cy="1470025"/>
          </a:xfrm>
        </p:spPr>
        <p:txBody>
          <a:bodyPr/>
          <a:lstStyle/>
          <a:p>
            <a:r>
              <a:rPr lang="en-US" dirty="0" smtClean="0"/>
              <a:t>Ramayana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953000"/>
            <a:ext cx="6400800" cy="1752600"/>
          </a:xfrm>
        </p:spPr>
        <p:txBody>
          <a:bodyPr/>
          <a:lstStyle/>
          <a:p>
            <a:r>
              <a:rPr lang="en-US" dirty="0" smtClean="0"/>
              <a:t>Rama’s Journey</a:t>
            </a:r>
            <a:endParaRPr lang="en-US" dirty="0"/>
          </a:p>
        </p:txBody>
      </p:sp>
      <p:pic>
        <p:nvPicPr>
          <p:cNvPr id="6146" name="Picture 2" descr="http://ramayana4.tripod.com/ramayan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2466975" cy="2466975"/>
          </a:xfrm>
          <a:prstGeom prst="rect">
            <a:avLst/>
          </a:prstGeom>
          <a:noFill/>
        </p:spPr>
      </p:pic>
      <p:pic>
        <p:nvPicPr>
          <p:cNvPr id="6148" name="Picture 4" descr="http://www.astrovalley.com/images/ramay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"/>
            <a:ext cx="4800600" cy="3609975"/>
          </a:xfrm>
          <a:prstGeom prst="rect">
            <a:avLst/>
          </a:prstGeom>
          <a:noFill/>
        </p:spPr>
      </p:pic>
      <p:pic>
        <p:nvPicPr>
          <p:cNvPr id="6150" name="Picture 6" descr="http://www.mitchellteachers.org/Images/MrMJpegsGifs/ramay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81475"/>
            <a:ext cx="356235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Ravi Varma-Rama-breaking-bo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3400"/>
            <a:ext cx="4295775" cy="5705476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81600" y="4564797"/>
            <a:ext cx="373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Rama breaks King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Janaka’s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Mighty Bow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orias.berkeley.edu/SEArama/images/28storyclothex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442" y="0"/>
            <a:ext cx="7222558" cy="64008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5715000"/>
            <a:ext cx="2057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Story cloth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Bali, Indonesia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Bharata Asks for Rama`s Footw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85800"/>
            <a:ext cx="3333750" cy="4286250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371600" y="5594122"/>
            <a:ext cx="579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Bharata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Asks for Rama's Footwear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Padukas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Painting by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Balasaheb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Pandit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Pant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Pratinidhi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1916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713835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orias.berkeley.edu/SEArama/images/31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182194" cy="5486400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5715000"/>
            <a:ext cx="850495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Ravana's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ogress sister,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Shurpanakha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disguises herself as a beautiful maiden, surprising a servant in the lower left corner.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Shurpanakha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entices Rama as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a servant listen. (Lower right)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Lakshmana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cuts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Shurpanakha's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nose and she changes back into an ogress and flees. (Upper right.) 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Story Cloth  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Bali, Indonesia. 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550" y="1958181"/>
            <a:ext cx="5168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50800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anuman Meets Sita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82388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690911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56627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Ramayama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24000 verses</a:t>
            </a:r>
          </a:p>
          <a:p>
            <a:r>
              <a:rPr lang="en-US" dirty="0" err="1"/>
              <a:t>a</a:t>
            </a:r>
            <a:r>
              <a:rPr lang="en-US" dirty="0" err="1" smtClean="0"/>
              <a:t>nuṣṭubh</a:t>
            </a:r>
            <a:r>
              <a:rPr lang="en-US" dirty="0" smtClean="0"/>
              <a:t>: ancient Vedic </a:t>
            </a:r>
            <a:r>
              <a:rPr lang="en-US" dirty="0" smtClean="0"/>
              <a:t>meter and a metrical unit, a quatrain of four verses.  </a:t>
            </a:r>
          </a:p>
          <a:p>
            <a:r>
              <a:rPr lang="en-US" dirty="0" err="1" smtClean="0"/>
              <a:t>Sloka</a:t>
            </a:r>
            <a:r>
              <a:rPr lang="en-US" dirty="0" smtClean="0"/>
              <a:t>: epic verse of two hemistich (half-verse) of 16 syllables </a:t>
            </a:r>
            <a:endParaRPr lang="en-US" dirty="0" smtClean="0"/>
          </a:p>
          <a:p>
            <a:r>
              <a:rPr lang="en-US" dirty="0" smtClean="0"/>
              <a:t>7 books (</a:t>
            </a:r>
            <a:r>
              <a:rPr lang="en-US" dirty="0" err="1" smtClean="0"/>
              <a:t>kandas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500 cantos (</a:t>
            </a:r>
            <a:r>
              <a:rPr lang="en-US" dirty="0" err="1" smtClean="0"/>
              <a:t>sargas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5362" name="Picture 2" descr="http://www.wikiwak.com/image/Epic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447800"/>
            <a:ext cx="4429125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50800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7498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File:Rama and Hanuman fighting Ravana, an album painting on paper, c18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3971925" cy="55149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5105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Rama and Hanuman fighting </a:t>
            </a:r>
            <a:r>
              <a:rPr lang="en-US" dirty="0" err="1" smtClean="0"/>
              <a:t>Ravana</a:t>
            </a:r>
            <a:endParaRPr lang="en-US" dirty="0" smtClean="0"/>
          </a:p>
          <a:p>
            <a:r>
              <a:rPr lang="en-US" dirty="0" smtClean="0"/>
              <a:t>c.1820</a:t>
            </a:r>
          </a:p>
          <a:p>
            <a:r>
              <a:rPr lang="en-US" dirty="0" err="1" smtClean="0"/>
              <a:t>Tanjore</a:t>
            </a:r>
            <a:r>
              <a:rPr lang="en-US" dirty="0" smtClean="0"/>
              <a:t> or </a:t>
            </a:r>
            <a:r>
              <a:rPr lang="en-US" dirty="0" err="1" smtClean="0"/>
              <a:t>Trichinopoly</a:t>
            </a:r>
            <a:r>
              <a:rPr lang="en-US" dirty="0" smtClean="0"/>
              <a:t>, Tamil Nadu, India,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450"/>
            <a:ext cx="54864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3245" y="1600200"/>
            <a:ext cx="32175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066800"/>
            <a:ext cx="31750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Valmiki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uthor of the </a:t>
            </a:r>
            <a:r>
              <a:rPr lang="en-US" b="1" i="1" dirty="0" err="1" smtClean="0"/>
              <a:t>Rama</a:t>
            </a:r>
            <a:r>
              <a:rPr lang="en-US" i="1" dirty="0" err="1" smtClean="0"/>
              <a:t>yama</a:t>
            </a:r>
            <a:endParaRPr lang="en-US" dirty="0"/>
          </a:p>
          <a:p>
            <a:r>
              <a:rPr lang="en-US" dirty="0" smtClean="0"/>
              <a:t>c.400 B.C.</a:t>
            </a:r>
          </a:p>
          <a:p>
            <a:r>
              <a:rPr lang="en-US" dirty="0"/>
              <a:t>f</a:t>
            </a:r>
            <a:r>
              <a:rPr lang="en-US" dirty="0" smtClean="0"/>
              <a:t>ather of Sanskrit literature</a:t>
            </a:r>
          </a:p>
          <a:p>
            <a:r>
              <a:rPr lang="en-US" i="1" dirty="0" err="1" smtClean="0"/>
              <a:t>Adi</a:t>
            </a:r>
            <a:r>
              <a:rPr lang="en-US" i="1" dirty="0" smtClean="0"/>
              <a:t> </a:t>
            </a:r>
            <a:r>
              <a:rPr lang="en-US" i="1" dirty="0" err="1" smtClean="0"/>
              <a:t>Kavi</a:t>
            </a:r>
            <a:r>
              <a:rPr lang="en-US" i="1" dirty="0" smtClean="0"/>
              <a:t> </a:t>
            </a:r>
            <a:r>
              <a:rPr lang="en-US" dirty="0" smtClean="0"/>
              <a:t>(the first poet)</a:t>
            </a:r>
          </a:p>
          <a:p>
            <a:endParaRPr lang="en-US" dirty="0"/>
          </a:p>
        </p:txBody>
      </p:sp>
      <p:pic>
        <p:nvPicPr>
          <p:cNvPr id="3074" name="Picture 2" descr="File:Valmiki Ramaya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1524000"/>
            <a:ext cx="3667125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Valmikism</a:t>
            </a:r>
            <a:r>
              <a:rPr lang="en-US" dirty="0" smtClean="0"/>
              <a:t> (</a:t>
            </a:r>
            <a:r>
              <a:rPr lang="en-US" dirty="0" err="1" smtClean="0"/>
              <a:t>Balmikisim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800599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Monotheism: </a:t>
            </a:r>
            <a:r>
              <a:rPr lang="en-US" sz="1800" dirty="0" smtClean="0"/>
              <a:t>There is only one God, who incarnated on Earth as Maharishi </a:t>
            </a:r>
            <a:r>
              <a:rPr lang="en-US" sz="1800" dirty="0" err="1" smtClean="0"/>
              <a:t>Valmiki</a:t>
            </a:r>
            <a:r>
              <a:rPr lang="en-US" sz="1800" dirty="0" smtClean="0"/>
              <a:t>.</a:t>
            </a:r>
          </a:p>
          <a:p>
            <a:r>
              <a:rPr lang="en-US" sz="1800" b="1" dirty="0" smtClean="0"/>
              <a:t>Sacred Text: </a:t>
            </a:r>
            <a:r>
              <a:rPr lang="en-US" sz="1800" dirty="0" smtClean="0"/>
              <a:t>The </a:t>
            </a:r>
            <a:r>
              <a:rPr lang="en-US" sz="1800" i="1" dirty="0" smtClean="0"/>
              <a:t>Ramayana</a:t>
            </a:r>
            <a:r>
              <a:rPr lang="en-US" sz="1800" dirty="0" smtClean="0"/>
              <a:t> as sacred scripture . </a:t>
            </a:r>
          </a:p>
          <a:p>
            <a:r>
              <a:rPr lang="en-US" sz="1800" b="1" dirty="0" smtClean="0"/>
              <a:t>Important Premises: </a:t>
            </a:r>
          </a:p>
          <a:p>
            <a:pPr lvl="1"/>
            <a:r>
              <a:rPr lang="en-US" sz="1800" b="1" dirty="0" smtClean="0"/>
              <a:t>Dharma</a:t>
            </a:r>
            <a:r>
              <a:rPr lang="en-US" sz="1800" dirty="0" smtClean="0"/>
              <a:t> - the path of duty or right action and the fulfillment of one’s domestic responsibilities attached to one’s role in life; only if this is carried out mindfully and with dedication can it be effective.</a:t>
            </a:r>
          </a:p>
          <a:p>
            <a:pPr lvl="1"/>
            <a:r>
              <a:rPr lang="en-US" sz="1800" b="1" dirty="0" smtClean="0"/>
              <a:t>Karma</a:t>
            </a:r>
            <a:r>
              <a:rPr lang="en-US" sz="1800" dirty="0" smtClean="0"/>
              <a:t> - the theory that there are equal and opposite reactions for every action or that as you sow, so shall you reap</a:t>
            </a:r>
          </a:p>
          <a:p>
            <a:pPr lvl="1"/>
            <a:r>
              <a:rPr lang="en-US" sz="1800" dirty="0" smtClean="0"/>
              <a:t>Evil, as illustrated in the form of </a:t>
            </a:r>
            <a:r>
              <a:rPr lang="en-US" sz="1800" dirty="0" err="1" smtClean="0"/>
              <a:t>Ravana</a:t>
            </a:r>
            <a:r>
              <a:rPr lang="en-US" sz="1800" dirty="0" smtClean="0"/>
              <a:t>, can have no power over those who are dutiful, faithful and obedient.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2050" name="Picture 2" descr="File:Balmik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0"/>
            <a:ext cx="2381250" cy="31718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00800" y="4724400"/>
            <a:ext cx="2471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Balmiki</a:t>
            </a:r>
            <a:r>
              <a:rPr lang="en-US" dirty="0" smtClean="0"/>
              <a:t> ashram (temple)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Valmiki</a:t>
            </a:r>
            <a:r>
              <a:rPr lang="en-US" dirty="0" smtClean="0"/>
              <a:t> Maharishi</a:t>
            </a:r>
            <a:endParaRPr lang="en-US" dirty="0"/>
          </a:p>
        </p:txBody>
      </p:sp>
      <p:pic>
        <p:nvPicPr>
          <p:cNvPr id="4" name="Content Placeholder 3" descr="valmi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452159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Charter Myth in </a:t>
            </a:r>
            <a:r>
              <a:rPr lang="en-US" i="1" dirty="0" smtClean="0"/>
              <a:t>Ramayana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92500"/>
          </a:bodyPr>
          <a:lstStyle/>
          <a:p>
            <a:r>
              <a:rPr lang="en-US" sz="1800" b="1" dirty="0" smtClean="0"/>
              <a:t>Charter Myth: </a:t>
            </a:r>
            <a:r>
              <a:rPr lang="en-US" sz="1800" dirty="0" smtClean="0"/>
              <a:t>The centrality of the </a:t>
            </a:r>
            <a:r>
              <a:rPr lang="en-US" sz="1800" i="1" dirty="0" smtClean="0"/>
              <a:t>Ramayana</a:t>
            </a:r>
            <a:r>
              <a:rPr lang="en-US" sz="1800" dirty="0" smtClean="0"/>
              <a:t>, which is not just a story but illustrates several ideals of human behavior.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Rama</a:t>
            </a:r>
            <a:r>
              <a:rPr lang="en-US" sz="1800" dirty="0" smtClean="0"/>
              <a:t>: </a:t>
            </a:r>
            <a:r>
              <a:rPr lang="en-US" sz="1800" dirty="0" smtClean="0"/>
              <a:t>the ideal King. Duty to the people before his responsibility to his family.</a:t>
            </a:r>
          </a:p>
          <a:p>
            <a:pPr lvl="1"/>
            <a:r>
              <a:rPr lang="en-US" sz="1800" b="1" dirty="0" err="1" smtClean="0"/>
              <a:t>Sita</a:t>
            </a:r>
            <a:r>
              <a:rPr lang="en-US" sz="1800" dirty="0" smtClean="0"/>
              <a:t>: </a:t>
            </a:r>
            <a:r>
              <a:rPr lang="en-US" sz="1800" dirty="0" smtClean="0"/>
              <a:t>the ideal wife, remaining faithful to her husband.</a:t>
            </a:r>
          </a:p>
          <a:p>
            <a:pPr lvl="1"/>
            <a:r>
              <a:rPr lang="en-US" sz="1800" b="1" dirty="0" err="1" smtClean="0"/>
              <a:t>Lakshmana</a:t>
            </a:r>
            <a:r>
              <a:rPr lang="en-US" sz="1800" dirty="0" smtClean="0"/>
              <a:t>: </a:t>
            </a:r>
            <a:r>
              <a:rPr lang="en-US" sz="1800" dirty="0" smtClean="0"/>
              <a:t>the ideal brother, supporting his brother without question, even at great loss to himself.</a:t>
            </a:r>
          </a:p>
          <a:p>
            <a:pPr lvl="1"/>
            <a:r>
              <a:rPr lang="en-US" sz="1800" b="1" dirty="0" smtClean="0"/>
              <a:t>Hanuman</a:t>
            </a:r>
            <a:r>
              <a:rPr lang="en-US" sz="1800" dirty="0" smtClean="0"/>
              <a:t>: </a:t>
            </a:r>
            <a:r>
              <a:rPr lang="en-US" sz="1800" dirty="0" smtClean="0"/>
              <a:t>the ideal devotee.</a:t>
            </a:r>
          </a:p>
          <a:p>
            <a:pPr lvl="1"/>
            <a:r>
              <a:rPr lang="en-US" sz="1800" dirty="0" smtClean="0"/>
              <a:t>Respect for the animal kingdom is as important as respect for one’s fellow human-being. The Ramayana taught the importance of man’s kinship with the animal Kingdom as characterized by Hanuman a warrior from the monkey tribe.</a:t>
            </a:r>
          </a:p>
        </p:txBody>
      </p:sp>
      <p:pic>
        <p:nvPicPr>
          <p:cNvPr id="5" name="Picture 4" descr="http://home.att.net/~s-prasad/ram01.jpg">
            <a:hlinkClick r:id="rId2"/>
          </p:cNvPr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95400"/>
            <a:ext cx="292608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Aeneas as Hero</a:t>
            </a:r>
            <a:endParaRPr lang="en-US" sz="4000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449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hlinkClick r:id="rId2"/>
              </a:rPr>
              <a:t>Some Definitions of "Hero"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>
                <a:hlinkClick r:id="rId3"/>
              </a:rPr>
              <a:t>Lord Raglan's Hero Pattern</a:t>
            </a:r>
            <a:br>
              <a:rPr lang="en-US" b="1" dirty="0">
                <a:hlinkClick r:id="rId3"/>
              </a:rPr>
            </a:br>
            <a:r>
              <a:rPr lang="en-US" b="1" dirty="0">
                <a:hlinkClick r:id="rId4"/>
              </a:rPr>
              <a:t>The Hero Pattern applied to Women in Myth, History, and Literature</a:t>
            </a:r>
            <a:r>
              <a:rPr lang="en-US" b="1" dirty="0"/>
              <a:t> </a:t>
            </a:r>
            <a:r>
              <a:rPr lang="en-US" b="1" dirty="0">
                <a:hlinkClick r:id="rId5"/>
              </a:rPr>
              <a:t/>
            </a:r>
            <a:br>
              <a:rPr lang="en-US" b="1" dirty="0">
                <a:hlinkClick r:id="rId5"/>
              </a:rPr>
            </a:br>
            <a:r>
              <a:rPr lang="en-US" b="1" dirty="0">
                <a:hlinkClick r:id="rId6"/>
              </a:rPr>
              <a:t>The Hero Quest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>
                <a:hlinkClick r:id="rId7"/>
              </a:rPr>
              <a:t>Stages in the Heroic Quest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>
                <a:hlinkClick r:id="rId8"/>
              </a:rPr>
              <a:t>Variations on the Theme of the Heroic Quest</a:t>
            </a:r>
            <a:br>
              <a:rPr lang="en-US" b="1" dirty="0">
                <a:hlinkClick r:id="rId8"/>
              </a:rPr>
            </a:br>
            <a:r>
              <a:rPr lang="en-US" b="1" dirty="0">
                <a:hlinkClick r:id="rId5"/>
              </a:rPr>
              <a:t>Other Hero Patterns </a:t>
            </a:r>
            <a:endParaRPr lang="en-US" dirty="0"/>
          </a:p>
        </p:txBody>
      </p:sp>
      <p:pic>
        <p:nvPicPr>
          <p:cNvPr id="6" name="Picture 2" descr="http://department.monm.edu/classics/images/LordRaglanHer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3962400"/>
            <a:ext cx="2286000" cy="2286000"/>
          </a:xfrm>
          <a:prstGeom prst="rect">
            <a:avLst/>
          </a:prstGeom>
          <a:noFill/>
        </p:spPr>
      </p:pic>
      <p:pic>
        <p:nvPicPr>
          <p:cNvPr id="8" name="Picture 7" descr="KothandaRam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1219200"/>
            <a:ext cx="2960077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en-US" dirty="0" smtClean="0"/>
              <a:t>Vishnu and </a:t>
            </a:r>
            <a:r>
              <a:rPr lang="en-US" dirty="0" err="1" smtClean="0"/>
              <a:t>Lakshmi</a:t>
            </a:r>
            <a:endParaRPr lang="en-US" dirty="0"/>
          </a:p>
        </p:txBody>
      </p:sp>
      <p:pic>
        <p:nvPicPr>
          <p:cNvPr id="16386" name="Picture 2" descr="http://www.greatdreams.com/myth/vish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238500" cy="4286250"/>
          </a:xfrm>
          <a:prstGeom prst="rect">
            <a:avLst/>
          </a:prstGeom>
          <a:noFill/>
        </p:spPr>
      </p:pic>
      <p:pic>
        <p:nvPicPr>
          <p:cNvPr id="16388" name="Picture 4" descr="http://www.goddessgift.com/images/goddess-Laksh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00200"/>
            <a:ext cx="3205842" cy="4343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343400" y="59436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Hindu goddess of </a:t>
            </a:r>
            <a:r>
              <a:rPr lang="en-US" dirty="0" smtClean="0"/>
              <a:t>beauty wealth</a:t>
            </a:r>
            <a:r>
              <a:rPr lang="en-US" dirty="0"/>
              <a:t>, </a:t>
            </a:r>
            <a:r>
              <a:rPr lang="en-US" dirty="0" smtClean="0"/>
              <a:t>prosperity,  </a:t>
            </a:r>
            <a:r>
              <a:rPr lang="en-US" dirty="0"/>
              <a:t>light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6096000"/>
            <a:ext cx="404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Hindu god, the preserver of the universe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Avatar</a:t>
            </a:r>
            <a:endParaRPr lang="en-US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 tooltip="Enlarge"/>
              </a:rPr>
              <a:t>  </a:t>
            </a:r>
            <a:r>
              <a:rPr kumimoji="0" lang="en-US" sz="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7412" name="Picture 4" descr="http://bits.wikimedia.org/skins-1.5/common/images/magnify-clip.png">
            <a:hlinkClick r:id="rId2" tooltip="Enlarg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411163"/>
            <a:ext cx="142875" cy="1047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267200" y="1295400"/>
            <a:ext cx="350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= descent or incarnation</a:t>
            </a:r>
          </a:p>
          <a:p>
            <a:endParaRPr lang="en-US" dirty="0"/>
          </a:p>
          <a:p>
            <a:r>
              <a:rPr lang="en-US" dirty="0" smtClean="0"/>
              <a:t>Ten avatars of Vishnu</a:t>
            </a:r>
          </a:p>
          <a:p>
            <a:r>
              <a:rPr lang="en-US" dirty="0" smtClean="0"/>
              <a:t>(clockwise, from upper left): </a:t>
            </a:r>
            <a:br>
              <a:rPr lang="en-US" dirty="0" smtClean="0"/>
            </a:br>
            <a:r>
              <a:rPr lang="en-US" dirty="0" err="1" smtClean="0"/>
              <a:t>Matsya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Kurma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Varaha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Vamana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Krishna</a:t>
            </a:r>
            <a:br>
              <a:rPr lang="en-US" dirty="0" smtClean="0"/>
            </a:br>
            <a:r>
              <a:rPr lang="en-US" dirty="0" err="1" smtClean="0"/>
              <a:t>Kalki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Buddha</a:t>
            </a:r>
            <a:br>
              <a:rPr lang="en-US" dirty="0" smtClean="0"/>
            </a:br>
            <a:r>
              <a:rPr lang="en-US" dirty="0" err="1" smtClean="0"/>
              <a:t>Parshurama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Rama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Narasimha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Krishna (centre) </a:t>
            </a:r>
            <a:endParaRPr lang="en-US" dirty="0"/>
          </a:p>
        </p:txBody>
      </p:sp>
      <p:pic>
        <p:nvPicPr>
          <p:cNvPr id="9" name="Picture 2" descr="http://upload.wikimedia.org/wikipedia/commons/thumb/a/a0/Avatars.jpg/250px-Avatars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364012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04800"/>
            <a:ext cx="433162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4191000"/>
            <a:ext cx="388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Ravana</a:t>
            </a:r>
            <a:r>
              <a:rPr lang="en-US" dirty="0" smtClean="0"/>
              <a:t> fighting </a:t>
            </a:r>
            <a:r>
              <a:rPr lang="en-US" dirty="0" err="1" smtClean="0"/>
              <a:t>Yama</a:t>
            </a:r>
            <a:r>
              <a:rPr lang="en-US" dirty="0"/>
              <a:t> </a:t>
            </a:r>
            <a:r>
              <a:rPr lang="en-US" dirty="0" smtClean="0"/>
              <a:t>(lord of the dead)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228600"/>
            <a:ext cx="43815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8600" y="5715000"/>
            <a:ext cx="2057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Story cloth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Bali, Indonesia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691918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38200" y="5334000"/>
            <a:ext cx="8077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The god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Vishnu) </a:t>
            </a:r>
            <a:r>
              <a:rPr lang="en-US" dirty="0">
                <a:latin typeface="Arial" pitchFamily="34" charset="0"/>
                <a:cs typeface="Arial" pitchFamily="34" charset="0"/>
              </a:rPr>
              <a:t>sits in heaven on a giant snake throne.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en-US" dirty="0">
                <a:latin typeface="Arial" pitchFamily="34" charset="0"/>
                <a:cs typeface="Arial" pitchFamily="34" charset="0"/>
              </a:rPr>
              <a:t>his left kneels 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garuda</a:t>
            </a:r>
            <a:r>
              <a:rPr lang="en-US" dirty="0">
                <a:latin typeface="Arial" pitchFamily="34" charset="0"/>
                <a:cs typeface="Arial" pitchFamily="34" charset="0"/>
              </a:rPr>
              <a:t>, on his right five gods ask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Vishnu's </a:t>
            </a:r>
            <a:r>
              <a:rPr lang="en-US" dirty="0">
                <a:latin typeface="Arial" pitchFamily="34" charset="0"/>
                <a:cs typeface="Arial" pitchFamily="34" charset="0"/>
              </a:rPr>
              <a:t>help in defeating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Rawana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Ravana</a:t>
            </a:r>
            <a:r>
              <a:rPr lang="en-US" dirty="0">
                <a:latin typeface="Arial" pitchFamily="34" charset="0"/>
                <a:cs typeface="Arial" pitchFamily="34" charset="0"/>
              </a:rPr>
              <a:t>) who is ravaging heaven and earth. 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Temple relief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err="1">
                <a:latin typeface="Arial" pitchFamily="34" charset="0"/>
                <a:cs typeface="Arial" pitchFamily="34" charset="0"/>
              </a:rPr>
              <a:t>Prambanan</a:t>
            </a:r>
            <a:r>
              <a:rPr lang="en-US" dirty="0">
                <a:latin typeface="Arial" pitchFamily="34" charset="0"/>
                <a:cs typeface="Arial" pitchFamily="34" charset="0"/>
              </a:rPr>
              <a:t>, Java, Indonesia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Four Sons of </a:t>
            </a:r>
            <a:r>
              <a:rPr lang="en-US" dirty="0" err="1" smtClean="0"/>
              <a:t>Dasa-ratha</a:t>
            </a:r>
            <a:endParaRPr lang="en-US" dirty="0"/>
          </a:p>
        </p:txBody>
      </p:sp>
      <p:pic>
        <p:nvPicPr>
          <p:cNvPr id="13314" name="Picture 2" descr="http://upload.wikimedia.org/wikipedia/commons/1/14/Four_Sons_of_Dasarath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664937" cy="45259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5934670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Rama</a:t>
            </a:r>
            <a:r>
              <a:rPr lang="en-US" dirty="0" smtClean="0"/>
              <a:t> is born to </a:t>
            </a:r>
            <a:r>
              <a:rPr lang="en-US" dirty="0" err="1" smtClean="0"/>
              <a:t>Kausalya</a:t>
            </a:r>
            <a:endParaRPr lang="en-US" dirty="0" smtClean="0"/>
          </a:p>
          <a:p>
            <a:r>
              <a:rPr lang="en-US" b="1" dirty="0" err="1" smtClean="0"/>
              <a:t>Bharata</a:t>
            </a:r>
            <a:r>
              <a:rPr lang="en-US" dirty="0" smtClean="0"/>
              <a:t> is born to </a:t>
            </a:r>
            <a:r>
              <a:rPr lang="en-US" dirty="0" err="1" smtClean="0"/>
              <a:t>Kaikeyi</a:t>
            </a:r>
            <a:endParaRPr lang="en-US" dirty="0" smtClean="0"/>
          </a:p>
          <a:p>
            <a:r>
              <a:rPr lang="en-US" dirty="0" err="1" smtClean="0"/>
              <a:t>Sumitra</a:t>
            </a:r>
            <a:r>
              <a:rPr lang="en-US" dirty="0" smtClean="0"/>
              <a:t> gives birth to twins named </a:t>
            </a:r>
            <a:r>
              <a:rPr lang="en-US" b="1" dirty="0" err="1" smtClean="0"/>
              <a:t>Lakshmana</a:t>
            </a:r>
            <a:r>
              <a:rPr lang="en-US" dirty="0" smtClean="0"/>
              <a:t> and </a:t>
            </a:r>
            <a:r>
              <a:rPr lang="en-US" b="1" dirty="0" err="1" smtClean="0"/>
              <a:t>Shatrughna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Kaushalya</a:t>
            </a:r>
            <a:r>
              <a:rPr lang="en-US" dirty="0" smtClean="0"/>
              <a:t>, Mother of Rama</a:t>
            </a:r>
            <a:endParaRPr lang="en-US" dirty="0"/>
          </a:p>
        </p:txBody>
      </p:sp>
      <p:pic>
        <p:nvPicPr>
          <p:cNvPr id="14338" name="Picture 2" descr="Kaushalya, Wife Of King Dasarat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517584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522</Words>
  <Application>Microsoft Office PowerPoint</Application>
  <PresentationFormat>On-screen Show (4:3)</PresentationFormat>
  <Paragraphs>63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Ramayana</vt:lpstr>
      <vt:lpstr>Ramayama</vt:lpstr>
      <vt:lpstr>Aeneas as Hero</vt:lpstr>
      <vt:lpstr>Vishnu and Lakshmi</vt:lpstr>
      <vt:lpstr>Avatar</vt:lpstr>
      <vt:lpstr>Slide 6</vt:lpstr>
      <vt:lpstr>Slide 7</vt:lpstr>
      <vt:lpstr>Birth of Four Sons of Dasa-ratha</vt:lpstr>
      <vt:lpstr>Kaushalya, Mother of Rama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Valmiki</vt:lpstr>
      <vt:lpstr>Valmikism (Balmikisim)</vt:lpstr>
      <vt:lpstr>Valmiki Maharishi</vt:lpstr>
      <vt:lpstr>Charter Myth in Ramayana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Ramayana</dc:title>
  <dc:creator>Tom</dc:creator>
  <cp:lastModifiedBy>Tom</cp:lastModifiedBy>
  <cp:revision>5</cp:revision>
  <dcterms:created xsi:type="dcterms:W3CDTF">2010-04-05T13:15:12Z</dcterms:created>
  <dcterms:modified xsi:type="dcterms:W3CDTF">2010-04-05T15:31:20Z</dcterms:modified>
</cp:coreProperties>
</file>